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63.jpg" ContentType="image/jpg"/>
  <Override PartName="/ppt/media/image64.jpg" ContentType="image/jpg"/>
  <Override PartName="/ppt/media/image65.jpg" ContentType="image/jpg"/>
  <Override PartName="/ppt/media/image66.jpg" ContentType="image/jpg"/>
  <Override PartName="/ppt/media/image67.jpg" ContentType="image/jpg"/>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6" r:id="rId1"/>
  </p:sldMasterIdLst>
  <p:notesMasterIdLst>
    <p:notesMasterId r:id="rId31"/>
  </p:notesMasterIdLst>
  <p:sldIdLst>
    <p:sldId id="5329" r:id="rId2"/>
    <p:sldId id="5320" r:id="rId3"/>
    <p:sldId id="5390" r:id="rId4"/>
    <p:sldId id="5391" r:id="rId5"/>
    <p:sldId id="5370" r:id="rId6"/>
    <p:sldId id="2134805960" r:id="rId7"/>
    <p:sldId id="2134805961" r:id="rId8"/>
    <p:sldId id="2134805963" r:id="rId9"/>
    <p:sldId id="5395" r:id="rId10"/>
    <p:sldId id="5369" r:id="rId11"/>
    <p:sldId id="5379" r:id="rId12"/>
    <p:sldId id="5378" r:id="rId13"/>
    <p:sldId id="5398" r:id="rId14"/>
    <p:sldId id="5384" r:id="rId15"/>
    <p:sldId id="5385" r:id="rId16"/>
    <p:sldId id="2134805952" r:id="rId17"/>
    <p:sldId id="267" r:id="rId18"/>
    <p:sldId id="273" r:id="rId19"/>
    <p:sldId id="276" r:id="rId20"/>
    <p:sldId id="2134805965" r:id="rId21"/>
    <p:sldId id="277" r:id="rId22"/>
    <p:sldId id="2134805964" r:id="rId23"/>
    <p:sldId id="2134805967" r:id="rId24"/>
    <p:sldId id="266" r:id="rId25"/>
    <p:sldId id="274" r:id="rId26"/>
    <p:sldId id="2134805966" r:id="rId27"/>
    <p:sldId id="2134805959" r:id="rId28"/>
    <p:sldId id="2134805956" r:id="rId29"/>
    <p:sldId id="5359"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4348"/>
    <a:srgbClr val="1EB291"/>
    <a:srgbClr val="A6E0DC"/>
    <a:srgbClr val="5A277F"/>
    <a:srgbClr val="FFFFFF"/>
    <a:srgbClr val="049691"/>
    <a:srgbClr val="A3CE37"/>
    <a:srgbClr val="E7F3F5"/>
    <a:srgbClr val="E2F0D9"/>
    <a:srgbClr val="00A1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A7FF27F-C734-4062-98F8-B1294EE8F463}" v="17" dt="2025-06-01T13:06:06.40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2" autoAdjust="0"/>
    <p:restoredTop sz="95033" autoAdjust="0"/>
  </p:normalViewPr>
  <p:slideViewPr>
    <p:cSldViewPr snapToGrid="0">
      <p:cViewPr varScale="1">
        <p:scale>
          <a:sx n="105" d="100"/>
          <a:sy n="105" d="100"/>
        </p:scale>
        <p:origin x="834" y="132"/>
      </p:cViewPr>
      <p:guideLst/>
    </p:cSldViewPr>
  </p:slideViewPr>
  <p:notesTextViewPr>
    <p:cViewPr>
      <p:scale>
        <a:sx n="3" d="2"/>
        <a:sy n="3" d="2"/>
      </p:scale>
      <p:origin x="0" y="0"/>
    </p:cViewPr>
  </p:notesTextViewPr>
  <p:sorterViewPr>
    <p:cViewPr>
      <p:scale>
        <a:sx n="100" d="100"/>
        <a:sy n="100" d="100"/>
      </p:scale>
      <p:origin x="0" y="-274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Tung Lam" userId="a4bfb8c5-4dd3-4e27-b4f0-9c25ce0bac0e" providerId="ADAL" clId="{DA7FF27F-C734-4062-98F8-B1294EE8F463}"/>
    <pc:docChg chg="undo custSel addSld delSld modSld">
      <pc:chgData name="Le Tung Lam" userId="a4bfb8c5-4dd3-4e27-b4f0-9c25ce0bac0e" providerId="ADAL" clId="{DA7FF27F-C734-4062-98F8-B1294EE8F463}" dt="2025-06-01T13:55:15.565" v="143" actId="14734"/>
      <pc:docMkLst>
        <pc:docMk/>
      </pc:docMkLst>
      <pc:sldChg chg="modSp mod">
        <pc:chgData name="Le Tung Lam" userId="a4bfb8c5-4dd3-4e27-b4f0-9c25ce0bac0e" providerId="ADAL" clId="{DA7FF27F-C734-4062-98F8-B1294EE8F463}" dt="2025-06-01T13:02:36.691" v="112"/>
        <pc:sldMkLst>
          <pc:docMk/>
          <pc:sldMk cId="2302880577" sldId="5329"/>
        </pc:sldMkLst>
        <pc:spChg chg="mod">
          <ac:chgData name="Le Tung Lam" userId="a4bfb8c5-4dd3-4e27-b4f0-9c25ce0bac0e" providerId="ADAL" clId="{DA7FF27F-C734-4062-98F8-B1294EE8F463}" dt="2025-06-01T13:02:36.691" v="112"/>
          <ac:spMkLst>
            <pc:docMk/>
            <pc:sldMk cId="2302880577" sldId="5329"/>
            <ac:spMk id="15" creationId="{A74662B3-1357-6A7C-023B-1CF91A1E46BD}"/>
          </ac:spMkLst>
        </pc:spChg>
      </pc:sldChg>
      <pc:sldChg chg="modSp mod">
        <pc:chgData name="Le Tung Lam" userId="a4bfb8c5-4dd3-4e27-b4f0-9c25ce0bac0e" providerId="ADAL" clId="{DA7FF27F-C734-4062-98F8-B1294EE8F463}" dt="2025-06-01T13:55:15.565" v="143" actId="14734"/>
        <pc:sldMkLst>
          <pc:docMk/>
          <pc:sldMk cId="2561752514" sldId="5379"/>
        </pc:sldMkLst>
        <pc:graphicFrameChg chg="modGraphic">
          <ac:chgData name="Le Tung Lam" userId="a4bfb8c5-4dd3-4e27-b4f0-9c25ce0bac0e" providerId="ADAL" clId="{DA7FF27F-C734-4062-98F8-B1294EE8F463}" dt="2025-06-01T13:55:15.565" v="143" actId="14734"/>
          <ac:graphicFrameMkLst>
            <pc:docMk/>
            <pc:sldMk cId="2561752514" sldId="5379"/>
            <ac:graphicFrameMk id="22" creationId="{9FEF4D07-2246-EB36-E241-8E7F1B6A15D3}"/>
          </ac:graphicFrameMkLst>
        </pc:graphicFrameChg>
      </pc:sldChg>
      <pc:sldChg chg="del">
        <pc:chgData name="Le Tung Lam" userId="a4bfb8c5-4dd3-4e27-b4f0-9c25ce0bac0e" providerId="ADAL" clId="{DA7FF27F-C734-4062-98F8-B1294EE8F463}" dt="2025-06-01T13:13:37.927" v="142" actId="47"/>
        <pc:sldMkLst>
          <pc:docMk/>
          <pc:sldMk cId="2280610748" sldId="2134805958"/>
        </pc:sldMkLst>
      </pc:sldChg>
      <pc:sldChg chg="addSp delSp modSp mod">
        <pc:chgData name="Le Tung Lam" userId="a4bfb8c5-4dd3-4e27-b4f0-9c25ce0bac0e" providerId="ADAL" clId="{DA7FF27F-C734-4062-98F8-B1294EE8F463}" dt="2025-06-01T13:05:27.761" v="129" actId="207"/>
        <pc:sldMkLst>
          <pc:docMk/>
          <pc:sldMk cId="444286330" sldId="2134805960"/>
        </pc:sldMkLst>
        <pc:spChg chg="mod ord">
          <ac:chgData name="Le Tung Lam" userId="a4bfb8c5-4dd3-4e27-b4f0-9c25ce0bac0e" providerId="ADAL" clId="{DA7FF27F-C734-4062-98F8-B1294EE8F463}" dt="2025-06-01T13:05:27.761" v="129" actId="207"/>
          <ac:spMkLst>
            <pc:docMk/>
            <pc:sldMk cId="444286330" sldId="2134805960"/>
            <ac:spMk id="5" creationId="{9F51E886-1BF8-CBC3-67FF-EABB66B3209B}"/>
          </ac:spMkLst>
        </pc:spChg>
        <pc:spChg chg="del">
          <ac:chgData name="Le Tung Lam" userId="a4bfb8c5-4dd3-4e27-b4f0-9c25ce0bac0e" providerId="ADAL" clId="{DA7FF27F-C734-4062-98F8-B1294EE8F463}" dt="2025-06-01T13:04:42.970" v="121" actId="26606"/>
          <ac:spMkLst>
            <pc:docMk/>
            <pc:sldMk cId="444286330" sldId="2134805960"/>
            <ac:spMk id="13" creationId="{23D09407-53BC-485E-B4CE-BC5E4FC4B25B}"/>
          </ac:spMkLst>
        </pc:spChg>
        <pc:spChg chg="del">
          <ac:chgData name="Le Tung Lam" userId="a4bfb8c5-4dd3-4e27-b4f0-9c25ce0bac0e" providerId="ADAL" clId="{DA7FF27F-C734-4062-98F8-B1294EE8F463}" dt="2025-06-01T13:04:42.970" v="121" actId="26606"/>
          <ac:spMkLst>
            <pc:docMk/>
            <pc:sldMk cId="444286330" sldId="2134805960"/>
            <ac:spMk id="15" creationId="{921DB988-49FC-4608-B0A2-E2F3A4019041}"/>
          </ac:spMkLst>
        </pc:spChg>
        <pc:spChg chg="add del">
          <ac:chgData name="Le Tung Lam" userId="a4bfb8c5-4dd3-4e27-b4f0-9c25ce0bac0e" providerId="ADAL" clId="{DA7FF27F-C734-4062-98F8-B1294EE8F463}" dt="2025-06-01T13:05:18.877" v="128" actId="26606"/>
          <ac:spMkLst>
            <pc:docMk/>
            <pc:sldMk cId="444286330" sldId="2134805960"/>
            <ac:spMk id="32" creationId="{0C0CCF94-9536-4A63-8FF2-E37827C92756}"/>
          </ac:spMkLst>
        </pc:spChg>
        <pc:spChg chg="add del">
          <ac:chgData name="Le Tung Lam" userId="a4bfb8c5-4dd3-4e27-b4f0-9c25ce0bac0e" providerId="ADAL" clId="{DA7FF27F-C734-4062-98F8-B1294EE8F463}" dt="2025-06-01T13:05:18.877" v="128" actId="26606"/>
          <ac:spMkLst>
            <pc:docMk/>
            <pc:sldMk cId="444286330" sldId="2134805960"/>
            <ac:spMk id="34" creationId="{C970655A-F4C2-4D7E-BAB6-D3BFC5CAE148}"/>
          </ac:spMkLst>
        </pc:spChg>
        <pc:spChg chg="add del">
          <ac:chgData name="Le Tung Lam" userId="a4bfb8c5-4dd3-4e27-b4f0-9c25ce0bac0e" providerId="ADAL" clId="{DA7FF27F-C734-4062-98F8-B1294EE8F463}" dt="2025-06-01T13:05:18.877" v="128" actId="26606"/>
          <ac:spMkLst>
            <pc:docMk/>
            <pc:sldMk cId="444286330" sldId="2134805960"/>
            <ac:spMk id="36" creationId="{3389D0BC-BA1D-4360-88F9-D9ECCBDAB50E}"/>
          </ac:spMkLst>
        </pc:spChg>
        <pc:spChg chg="add del">
          <ac:chgData name="Le Tung Lam" userId="a4bfb8c5-4dd3-4e27-b4f0-9c25ce0bac0e" providerId="ADAL" clId="{DA7FF27F-C734-4062-98F8-B1294EE8F463}" dt="2025-06-01T13:05:18.871" v="127" actId="26606"/>
          <ac:spMkLst>
            <pc:docMk/>
            <pc:sldMk cId="444286330" sldId="2134805960"/>
            <ac:spMk id="41" creationId="{7B1AB9FE-36F5-4FD1-9850-DB5C5AD4828F}"/>
          </ac:spMkLst>
        </pc:spChg>
        <pc:spChg chg="add del">
          <ac:chgData name="Le Tung Lam" userId="a4bfb8c5-4dd3-4e27-b4f0-9c25ce0bac0e" providerId="ADAL" clId="{DA7FF27F-C734-4062-98F8-B1294EE8F463}" dt="2025-06-01T13:05:18.871" v="127" actId="26606"/>
          <ac:spMkLst>
            <pc:docMk/>
            <pc:sldMk cId="444286330" sldId="2134805960"/>
            <ac:spMk id="43" creationId="{F489C2E0-4895-4B72-85EA-7EE9FAFFDC7E}"/>
          </ac:spMkLst>
        </pc:spChg>
        <pc:spChg chg="add">
          <ac:chgData name="Le Tung Lam" userId="a4bfb8c5-4dd3-4e27-b4f0-9c25ce0bac0e" providerId="ADAL" clId="{DA7FF27F-C734-4062-98F8-B1294EE8F463}" dt="2025-06-01T13:05:18.877" v="128" actId="26606"/>
          <ac:spMkLst>
            <pc:docMk/>
            <pc:sldMk cId="444286330" sldId="2134805960"/>
            <ac:spMk id="45" creationId="{0E91F5CA-B392-444C-88E3-BF5BAAEBDEB0}"/>
          </ac:spMkLst>
        </pc:spChg>
        <pc:spChg chg="add">
          <ac:chgData name="Le Tung Lam" userId="a4bfb8c5-4dd3-4e27-b4f0-9c25ce0bac0e" providerId="ADAL" clId="{DA7FF27F-C734-4062-98F8-B1294EE8F463}" dt="2025-06-01T13:05:18.877" v="128" actId="26606"/>
          <ac:spMkLst>
            <pc:docMk/>
            <pc:sldMk cId="444286330" sldId="2134805960"/>
            <ac:spMk id="46" creationId="{0459807F-B6FA-44D3-9A53-C55B6B56884A}"/>
          </ac:spMkLst>
        </pc:spChg>
        <pc:grpChg chg="del">
          <ac:chgData name="Le Tung Lam" userId="a4bfb8c5-4dd3-4e27-b4f0-9c25ce0bac0e" providerId="ADAL" clId="{DA7FF27F-C734-4062-98F8-B1294EE8F463}" dt="2025-06-01T13:04:42.970" v="121" actId="26606"/>
          <ac:grpSpMkLst>
            <pc:docMk/>
            <pc:sldMk cId="444286330" sldId="2134805960"/>
            <ac:grpSpMk id="17" creationId="{E9B930FD-8671-4C4C-ADCF-73AC1D0CD417}"/>
          </ac:grpSpMkLst>
        </pc:grpChg>
        <pc:grpChg chg="del">
          <ac:chgData name="Le Tung Lam" userId="a4bfb8c5-4dd3-4e27-b4f0-9c25ce0bac0e" providerId="ADAL" clId="{DA7FF27F-C734-4062-98F8-B1294EE8F463}" dt="2025-06-01T13:04:42.970" v="121" actId="26606"/>
          <ac:grpSpMkLst>
            <pc:docMk/>
            <pc:sldMk cId="444286330" sldId="2134805960"/>
            <ac:grpSpMk id="23" creationId="{383C2651-AE0C-4AE4-8725-E2F9414FE219}"/>
          </ac:grpSpMkLst>
        </pc:grpChg>
        <pc:picChg chg="del">
          <ac:chgData name="Le Tung Lam" userId="a4bfb8c5-4dd3-4e27-b4f0-9c25ce0bac0e" providerId="ADAL" clId="{DA7FF27F-C734-4062-98F8-B1294EE8F463}" dt="2025-06-01T13:02:52.159" v="113" actId="478"/>
          <ac:picMkLst>
            <pc:docMk/>
            <pc:sldMk cId="444286330" sldId="2134805960"/>
            <ac:picMk id="8" creationId="{51E1B1FE-CF45-6885-17B8-E4177DAFF669}"/>
          </ac:picMkLst>
        </pc:picChg>
        <pc:picChg chg="del">
          <ac:chgData name="Le Tung Lam" userId="a4bfb8c5-4dd3-4e27-b4f0-9c25ce0bac0e" providerId="ADAL" clId="{DA7FF27F-C734-4062-98F8-B1294EE8F463}" dt="2025-06-01T13:04:24.884" v="117" actId="478"/>
          <ac:picMkLst>
            <pc:docMk/>
            <pc:sldMk cId="444286330" sldId="2134805960"/>
            <ac:picMk id="10" creationId="{D57482C4-65C1-571E-0DB8-4207FD4573FC}"/>
          </ac:picMkLst>
        </pc:picChg>
        <pc:picChg chg="add del mod">
          <ac:chgData name="Le Tung Lam" userId="a4bfb8c5-4dd3-4e27-b4f0-9c25ce0bac0e" providerId="ADAL" clId="{DA7FF27F-C734-4062-98F8-B1294EE8F463}" dt="2025-06-01T13:05:06.296" v="122" actId="478"/>
          <ac:picMkLst>
            <pc:docMk/>
            <pc:sldMk cId="444286330" sldId="2134805960"/>
            <ac:picMk id="12" creationId="{FE8DA8C2-C177-B28F-3162-F22DC35E37D2}"/>
          </ac:picMkLst>
        </pc:picChg>
        <pc:picChg chg="add mod">
          <ac:chgData name="Le Tung Lam" userId="a4bfb8c5-4dd3-4e27-b4f0-9c25ce0bac0e" providerId="ADAL" clId="{DA7FF27F-C734-4062-98F8-B1294EE8F463}" dt="2025-06-01T13:05:18.877" v="128" actId="26606"/>
          <ac:picMkLst>
            <pc:docMk/>
            <pc:sldMk cId="444286330" sldId="2134805960"/>
            <ac:picMk id="16" creationId="{6FAF5325-979C-47C1-4FED-4197516C822D}"/>
          </ac:picMkLst>
        </pc:picChg>
      </pc:sldChg>
      <pc:sldChg chg="addSp delSp modSp mod">
        <pc:chgData name="Le Tung Lam" userId="a4bfb8c5-4dd3-4e27-b4f0-9c25ce0bac0e" providerId="ADAL" clId="{DA7FF27F-C734-4062-98F8-B1294EE8F463}" dt="2025-06-01T13:06:11.673" v="141" actId="1076"/>
        <pc:sldMkLst>
          <pc:docMk/>
          <pc:sldMk cId="2346013490" sldId="2134805961"/>
        </pc:sldMkLst>
        <pc:spChg chg="mod">
          <ac:chgData name="Le Tung Lam" userId="a4bfb8c5-4dd3-4e27-b4f0-9c25ce0bac0e" providerId="ADAL" clId="{DA7FF27F-C734-4062-98F8-B1294EE8F463}" dt="2025-06-01T13:05:57.009" v="133" actId="1076"/>
          <ac:spMkLst>
            <pc:docMk/>
            <pc:sldMk cId="2346013490" sldId="2134805961"/>
            <ac:spMk id="4" creationId="{94AB0185-4EA2-C666-883E-823449D3DAFE}"/>
          </ac:spMkLst>
        </pc:spChg>
        <pc:spChg chg="del">
          <ac:chgData name="Le Tung Lam" userId="a4bfb8c5-4dd3-4e27-b4f0-9c25ce0bac0e" providerId="ADAL" clId="{DA7FF27F-C734-4062-98F8-B1294EE8F463}" dt="2025-06-01T13:06:04.259" v="135" actId="931"/>
          <ac:spMkLst>
            <pc:docMk/>
            <pc:sldMk cId="2346013490" sldId="2134805961"/>
            <ac:spMk id="5" creationId="{5B1315D4-883A-8229-0153-407CDA8D72F1}"/>
          </ac:spMkLst>
        </pc:spChg>
        <pc:picChg chg="add mod">
          <ac:chgData name="Le Tung Lam" userId="a4bfb8c5-4dd3-4e27-b4f0-9c25ce0bac0e" providerId="ADAL" clId="{DA7FF27F-C734-4062-98F8-B1294EE8F463}" dt="2025-06-01T13:06:11.673" v="141" actId="1076"/>
          <ac:picMkLst>
            <pc:docMk/>
            <pc:sldMk cId="2346013490" sldId="2134805961"/>
            <ac:picMk id="7" creationId="{83D7387B-E474-BC18-36DB-028502CBD956}"/>
          </ac:picMkLst>
        </pc:picChg>
        <pc:picChg chg="mod">
          <ac:chgData name="Le Tung Lam" userId="a4bfb8c5-4dd3-4e27-b4f0-9c25ce0bac0e" providerId="ADAL" clId="{DA7FF27F-C734-4062-98F8-B1294EE8F463}" dt="2025-06-01T13:06:06.404" v="139" actId="1076"/>
          <ac:picMkLst>
            <pc:docMk/>
            <pc:sldMk cId="2346013490" sldId="2134805961"/>
            <ac:picMk id="2050" creationId="{5B73326D-3701-5CB1-C865-5BD07E8BE95B}"/>
          </ac:picMkLst>
        </pc:picChg>
      </pc:sldChg>
      <pc:sldChg chg="modSp add mod">
        <pc:chgData name="Le Tung Lam" userId="a4bfb8c5-4dd3-4e27-b4f0-9c25ce0bac0e" providerId="ADAL" clId="{DA7FF27F-C734-4062-98F8-B1294EE8F463}" dt="2025-06-01T13:00:07.385" v="109" actId="20577"/>
        <pc:sldMkLst>
          <pc:docMk/>
          <pc:sldMk cId="3389276762" sldId="2134805966"/>
        </pc:sldMkLst>
        <pc:spChg chg="mod">
          <ac:chgData name="Le Tung Lam" userId="a4bfb8c5-4dd3-4e27-b4f0-9c25ce0bac0e" providerId="ADAL" clId="{DA7FF27F-C734-4062-98F8-B1294EE8F463}" dt="2025-06-01T13:00:07.385" v="109" actId="20577"/>
          <ac:spMkLst>
            <pc:docMk/>
            <pc:sldMk cId="3389276762" sldId="2134805966"/>
            <ac:spMk id="6" creationId="{3F8132C3-20C6-750E-203D-465D0D065437}"/>
          </ac:spMkLst>
        </pc:spChg>
      </pc:sldChg>
      <pc:sldChg chg="addSp delSp modSp add mod setBg delDesignElem">
        <pc:chgData name="Le Tung Lam" userId="a4bfb8c5-4dd3-4e27-b4f0-9c25ce0bac0e" providerId="ADAL" clId="{DA7FF27F-C734-4062-98F8-B1294EE8F463}" dt="2025-06-01T12:59:53.487" v="71" actId="14100"/>
        <pc:sldMkLst>
          <pc:docMk/>
          <pc:sldMk cId="2577829700" sldId="2134805967"/>
        </pc:sldMkLst>
        <pc:spChg chg="mod ord">
          <ac:chgData name="Le Tung Lam" userId="a4bfb8c5-4dd3-4e27-b4f0-9c25ce0bac0e" providerId="ADAL" clId="{DA7FF27F-C734-4062-98F8-B1294EE8F463}" dt="2025-06-01T12:59:53.487" v="71" actId="14100"/>
          <ac:spMkLst>
            <pc:docMk/>
            <pc:sldMk cId="2577829700" sldId="2134805967"/>
            <ac:spMk id="2" creationId="{7B6E1212-4373-40E3-30B3-29C63F94AE18}"/>
          </ac:spMkLst>
        </pc:spChg>
        <pc:spChg chg="add">
          <ac:chgData name="Le Tung Lam" userId="a4bfb8c5-4dd3-4e27-b4f0-9c25ce0bac0e" providerId="ADAL" clId="{DA7FF27F-C734-4062-98F8-B1294EE8F463}" dt="2025-06-01T12:59:48.830" v="70" actId="26606"/>
          <ac:spMkLst>
            <pc:docMk/>
            <pc:sldMk cId="2577829700" sldId="2134805967"/>
            <ac:spMk id="7" creationId="{B6924B03-77BD-EAE3-2854-43363FF8E6BB}"/>
          </ac:spMkLst>
        </pc:spChg>
        <pc:spChg chg="del mod">
          <ac:chgData name="Le Tung Lam" userId="a4bfb8c5-4dd3-4e27-b4f0-9c25ce0bac0e" providerId="ADAL" clId="{DA7FF27F-C734-4062-98F8-B1294EE8F463}" dt="2025-06-01T12:58:37.884" v="65" actId="478"/>
          <ac:spMkLst>
            <pc:docMk/>
            <pc:sldMk cId="2577829700" sldId="2134805967"/>
            <ac:spMk id="9" creationId="{D6E8AA95-D0BD-B7E8-007C-BA5BDC006EA9}"/>
          </ac:spMkLst>
        </pc:spChg>
        <pc:spChg chg="add">
          <ac:chgData name="Le Tung Lam" userId="a4bfb8c5-4dd3-4e27-b4f0-9c25ce0bac0e" providerId="ADAL" clId="{DA7FF27F-C734-4062-98F8-B1294EE8F463}" dt="2025-06-01T12:59:48.830" v="70" actId="26606"/>
          <ac:spMkLst>
            <pc:docMk/>
            <pc:sldMk cId="2577829700" sldId="2134805967"/>
            <ac:spMk id="11" creationId="{4D60F200-5EB0-B223-2439-C96C67F0FEE1}"/>
          </ac:spMkLst>
        </pc:spChg>
        <pc:spChg chg="del">
          <ac:chgData name="Le Tung Lam" userId="a4bfb8c5-4dd3-4e27-b4f0-9c25ce0bac0e" providerId="ADAL" clId="{DA7FF27F-C734-4062-98F8-B1294EE8F463}" dt="2025-06-01T12:58:00.271" v="2"/>
          <ac:spMkLst>
            <pc:docMk/>
            <pc:sldMk cId="2577829700" sldId="2134805967"/>
            <ac:spMk id="12" creationId="{265259CB-0922-99A4-2E22-F7A8054BD132}"/>
          </ac:spMkLst>
        </pc:spChg>
        <pc:spChg chg="add">
          <ac:chgData name="Le Tung Lam" userId="a4bfb8c5-4dd3-4e27-b4f0-9c25ce0bac0e" providerId="ADAL" clId="{DA7FF27F-C734-4062-98F8-B1294EE8F463}" dt="2025-06-01T12:59:48.830" v="70" actId="26606"/>
          <ac:spMkLst>
            <pc:docMk/>
            <pc:sldMk cId="2577829700" sldId="2134805967"/>
            <ac:spMk id="13" creationId="{1740453C-744F-DB3A-47EC-15EACE1DC117}"/>
          </ac:spMkLst>
        </pc:spChg>
        <pc:spChg chg="del">
          <ac:chgData name="Le Tung Lam" userId="a4bfb8c5-4dd3-4e27-b4f0-9c25ce0bac0e" providerId="ADAL" clId="{DA7FF27F-C734-4062-98F8-B1294EE8F463}" dt="2025-06-01T12:58:00.271" v="2"/>
          <ac:spMkLst>
            <pc:docMk/>
            <pc:sldMk cId="2577829700" sldId="2134805967"/>
            <ac:spMk id="14" creationId="{007AF1E0-82F1-0065-BAD6-5BD7F70B790D}"/>
          </ac:spMkLst>
        </pc:spChg>
        <pc:spChg chg="add">
          <ac:chgData name="Le Tung Lam" userId="a4bfb8c5-4dd3-4e27-b4f0-9c25ce0bac0e" providerId="ADAL" clId="{DA7FF27F-C734-4062-98F8-B1294EE8F463}" dt="2025-06-01T12:59:48.830" v="70" actId="26606"/>
          <ac:spMkLst>
            <pc:docMk/>
            <pc:sldMk cId="2577829700" sldId="2134805967"/>
            <ac:spMk id="15" creationId="{01EB5855-8EB7-1AE5-9030-5D0AA3C1AF4B}"/>
          </ac:spMkLst>
        </pc:spChg>
        <pc:picChg chg="add mod">
          <ac:chgData name="Le Tung Lam" userId="a4bfb8c5-4dd3-4e27-b4f0-9c25ce0bac0e" providerId="ADAL" clId="{DA7FF27F-C734-4062-98F8-B1294EE8F463}" dt="2025-06-01T12:59:48.830" v="70" actId="26606"/>
          <ac:picMkLst>
            <pc:docMk/>
            <pc:sldMk cId="2577829700" sldId="2134805967"/>
            <ac:picMk id="4" creationId="{57088490-8A8E-F2BB-1B7E-81250BEF4BDA}"/>
          </ac:picMkLst>
        </pc:picChg>
        <pc:picChg chg="add del">
          <ac:chgData name="Le Tung Lam" userId="a4bfb8c5-4dd3-4e27-b4f0-9c25ce0bac0e" providerId="ADAL" clId="{DA7FF27F-C734-4062-98F8-B1294EE8F463}" dt="2025-06-01T12:58:39.966" v="66" actId="478"/>
          <ac:picMkLst>
            <pc:docMk/>
            <pc:sldMk cId="2577829700" sldId="2134805967"/>
            <ac:picMk id="5" creationId="{3FCB2B7A-EB20-3B78-4433-D79FB29C0470}"/>
          </ac:picMkLst>
        </pc:picChg>
        <pc:picChg chg="del">
          <ac:chgData name="Le Tung Lam" userId="a4bfb8c5-4dd3-4e27-b4f0-9c25ce0bac0e" providerId="ADAL" clId="{DA7FF27F-C734-4062-98F8-B1294EE8F463}" dt="2025-06-01T12:58:34.733" v="64" actId="478"/>
          <ac:picMkLst>
            <pc:docMk/>
            <pc:sldMk cId="2577829700" sldId="2134805967"/>
            <ac:picMk id="6" creationId="{8EDAC8CA-18E4-0636-360E-60DD398327E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884284-329A-492C-82B2-F6A2C9701456}" type="datetimeFigureOut">
              <a:rPr lang="en-US" smtClean="0"/>
              <a:t>6/1/2025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615BFC-EAA4-4206-BD15-8AE69766BFED}" type="slidenum">
              <a:rPr lang="en-US" smtClean="0"/>
              <a:t>‹#›</a:t>
            </a:fld>
            <a:endParaRPr lang="en-US"/>
          </a:p>
        </p:txBody>
      </p:sp>
    </p:spTree>
    <p:extLst>
      <p:ext uri="{BB962C8B-B14F-4D97-AF65-F5344CB8AC3E}">
        <p14:creationId xmlns:p14="http://schemas.microsoft.com/office/powerpoint/2010/main" val="32836182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-Xin </a:t>
            </a:r>
            <a:r>
              <a:rPr lang="en-US" dirty="0" err="1"/>
              <a:t>chào</a:t>
            </a:r>
            <a:r>
              <a:rPr lang="en-US" dirty="0"/>
              <a:t> </a:t>
            </a:r>
            <a:r>
              <a:rPr lang="en-US" dirty="0" err="1"/>
              <a:t>các</a:t>
            </a:r>
            <a:r>
              <a:rPr lang="en-US" dirty="0"/>
              <a:t> </a:t>
            </a:r>
            <a:r>
              <a:rPr lang="en-US" dirty="0" err="1"/>
              <a:t>quý</a:t>
            </a:r>
            <a:r>
              <a:rPr lang="en-US" dirty="0"/>
              <a:t> </a:t>
            </a:r>
            <a:r>
              <a:rPr lang="en-US" dirty="0" err="1"/>
              <a:t>thầy</a:t>
            </a:r>
            <a:r>
              <a:rPr lang="en-US" dirty="0"/>
              <a:t> </a:t>
            </a:r>
            <a:r>
              <a:rPr lang="en-US" dirty="0" err="1"/>
              <a:t>cô</a:t>
            </a:r>
            <a:r>
              <a:rPr lang="en-US" dirty="0"/>
              <a:t>, </a:t>
            </a:r>
            <a:r>
              <a:rPr lang="en-US" dirty="0" err="1"/>
              <a:t>anh</a:t>
            </a:r>
            <a:r>
              <a:rPr lang="en-US" dirty="0"/>
              <a:t> </a:t>
            </a:r>
            <a:r>
              <a:rPr lang="en-US" dirty="0" err="1"/>
              <a:t>chị</a:t>
            </a:r>
            <a:r>
              <a:rPr lang="en-US" dirty="0"/>
              <a:t> </a:t>
            </a:r>
            <a:r>
              <a:rPr lang="en-US" dirty="0" err="1"/>
              <a:t>và</a:t>
            </a:r>
            <a:r>
              <a:rPr lang="en-US" dirty="0"/>
              <a:t> </a:t>
            </a:r>
            <a:r>
              <a:rPr lang="en-US" dirty="0" err="1"/>
              <a:t>các</a:t>
            </a:r>
            <a:r>
              <a:rPr lang="en-US" dirty="0"/>
              <a:t> </a:t>
            </a:r>
            <a:r>
              <a:rPr lang="en-US" dirty="0" err="1"/>
              <a:t>bạn</a:t>
            </a:r>
            <a:endParaRPr lang="en-US" dirty="0"/>
          </a:p>
          <a:p>
            <a:r>
              <a:rPr lang="en-US" dirty="0"/>
              <a:t>-</a:t>
            </a:r>
            <a:r>
              <a:rPr lang="en-US" dirty="0" err="1"/>
              <a:t>Lời</a:t>
            </a:r>
            <a:r>
              <a:rPr lang="en-US" dirty="0"/>
              <a:t> </a:t>
            </a:r>
            <a:r>
              <a:rPr lang="en-US" dirty="0" err="1"/>
              <a:t>đầu</a:t>
            </a:r>
            <a:r>
              <a:rPr lang="en-US" dirty="0"/>
              <a:t> </a:t>
            </a:r>
            <a:r>
              <a:rPr lang="en-US" dirty="0" err="1"/>
              <a:t>tiên</a:t>
            </a:r>
            <a:r>
              <a:rPr lang="en-US" dirty="0"/>
              <a:t> </a:t>
            </a:r>
            <a:r>
              <a:rPr lang="en-US" dirty="0" err="1"/>
              <a:t>em</a:t>
            </a:r>
            <a:r>
              <a:rPr lang="en-US" dirty="0"/>
              <a:t> </a:t>
            </a:r>
            <a:r>
              <a:rPr lang="en-US" dirty="0" err="1"/>
              <a:t>xin</a:t>
            </a:r>
            <a:r>
              <a:rPr lang="en-US" dirty="0"/>
              <a:t> </a:t>
            </a:r>
            <a:r>
              <a:rPr lang="en-US" dirty="0" err="1"/>
              <a:t>gửi</a:t>
            </a:r>
            <a:r>
              <a:rPr lang="en-US" dirty="0"/>
              <a:t> </a:t>
            </a:r>
            <a:r>
              <a:rPr lang="en-US" dirty="0" err="1"/>
              <a:t>lời</a:t>
            </a:r>
            <a:r>
              <a:rPr lang="en-US" dirty="0"/>
              <a:t> </a:t>
            </a:r>
            <a:r>
              <a:rPr lang="en-US" dirty="0" err="1"/>
              <a:t>chúc</a:t>
            </a:r>
            <a:r>
              <a:rPr lang="en-US" dirty="0"/>
              <a:t> </a:t>
            </a:r>
            <a:r>
              <a:rPr lang="en-US" dirty="0" err="1"/>
              <a:t>sức</a:t>
            </a:r>
            <a:r>
              <a:rPr lang="en-US" dirty="0"/>
              <a:t> </a:t>
            </a:r>
            <a:r>
              <a:rPr lang="en-US" dirty="0" err="1"/>
              <a:t>khỏe</a:t>
            </a:r>
            <a:r>
              <a:rPr lang="en-US" dirty="0"/>
              <a:t> </a:t>
            </a:r>
            <a:r>
              <a:rPr lang="en-US" dirty="0" err="1"/>
              <a:t>và</a:t>
            </a:r>
            <a:r>
              <a:rPr lang="en-US" dirty="0"/>
              <a:t> </a:t>
            </a:r>
            <a:r>
              <a:rPr lang="en-US" dirty="0" err="1"/>
              <a:t>cảm</a:t>
            </a:r>
            <a:r>
              <a:rPr lang="en-US" dirty="0"/>
              <a:t> </a:t>
            </a:r>
            <a:r>
              <a:rPr lang="en-US" dirty="0" err="1"/>
              <a:t>ơn</a:t>
            </a:r>
            <a:r>
              <a:rPr lang="en-US" dirty="0"/>
              <a:t> </a:t>
            </a:r>
            <a:r>
              <a:rPr lang="en-US" dirty="0" err="1"/>
              <a:t>các</a:t>
            </a:r>
            <a:r>
              <a:rPr lang="en-US" dirty="0"/>
              <a:t> </a:t>
            </a:r>
            <a:r>
              <a:rPr lang="en-US" dirty="0" err="1"/>
              <a:t>anh</a:t>
            </a:r>
            <a:r>
              <a:rPr lang="en-US" dirty="0"/>
              <a:t> </a:t>
            </a:r>
            <a:r>
              <a:rPr lang="en-US" dirty="0" err="1"/>
              <a:t>chị</a:t>
            </a:r>
            <a:r>
              <a:rPr lang="en-US" dirty="0"/>
              <a:t> </a:t>
            </a:r>
            <a:r>
              <a:rPr lang="en-US" dirty="0" err="1"/>
              <a:t>đã</a:t>
            </a:r>
            <a:r>
              <a:rPr lang="en-US" dirty="0"/>
              <a:t> </a:t>
            </a:r>
            <a:r>
              <a:rPr lang="en-US" dirty="0" err="1"/>
              <a:t>dành</a:t>
            </a:r>
            <a:r>
              <a:rPr lang="en-US" dirty="0"/>
              <a:t> </a:t>
            </a:r>
            <a:r>
              <a:rPr lang="en-US" dirty="0" err="1"/>
              <a:t>chút</a:t>
            </a:r>
            <a:r>
              <a:rPr lang="en-US" dirty="0"/>
              <a:t> </a:t>
            </a:r>
            <a:r>
              <a:rPr lang="en-US" dirty="0" err="1"/>
              <a:t>thời</a:t>
            </a:r>
            <a:r>
              <a:rPr lang="en-US" dirty="0"/>
              <a:t> </a:t>
            </a:r>
            <a:r>
              <a:rPr lang="en-US" dirty="0" err="1"/>
              <a:t>gian</a:t>
            </a:r>
            <a:r>
              <a:rPr lang="en-US" dirty="0"/>
              <a:t> </a:t>
            </a:r>
            <a:r>
              <a:rPr lang="en-US" dirty="0" err="1"/>
              <a:t>quý</a:t>
            </a:r>
            <a:r>
              <a:rPr lang="en-US" dirty="0"/>
              <a:t> </a:t>
            </a:r>
            <a:r>
              <a:rPr lang="en-US" dirty="0" err="1"/>
              <a:t>báu</a:t>
            </a:r>
            <a:r>
              <a:rPr lang="en-US" dirty="0"/>
              <a:t> </a:t>
            </a:r>
            <a:r>
              <a:rPr lang="en-US" dirty="0" err="1"/>
              <a:t>để</a:t>
            </a:r>
            <a:r>
              <a:rPr lang="en-US" dirty="0"/>
              <a:t> </a:t>
            </a:r>
            <a:r>
              <a:rPr lang="en-US" dirty="0" err="1"/>
              <a:t>tham</a:t>
            </a:r>
            <a:r>
              <a:rPr lang="en-US" dirty="0"/>
              <a:t> </a:t>
            </a:r>
            <a:r>
              <a:rPr lang="en-US" dirty="0" err="1"/>
              <a:t>dự</a:t>
            </a:r>
            <a:r>
              <a:rPr lang="en-US" dirty="0"/>
              <a:t> </a:t>
            </a:r>
            <a:r>
              <a:rPr lang="en-US" dirty="0" err="1"/>
              <a:t>buổi</a:t>
            </a:r>
            <a:r>
              <a:rPr lang="en-US" dirty="0"/>
              <a:t> </a:t>
            </a:r>
            <a:r>
              <a:rPr lang="en-US" dirty="0" err="1"/>
              <a:t>hôi</a:t>
            </a:r>
            <a:r>
              <a:rPr lang="en-US" dirty="0"/>
              <a:t> </a:t>
            </a:r>
            <a:r>
              <a:rPr lang="en-US" dirty="0" err="1"/>
              <a:t>thảo</a:t>
            </a:r>
            <a:r>
              <a:rPr lang="en-US" dirty="0"/>
              <a:t> </a:t>
            </a:r>
            <a:r>
              <a:rPr lang="en-US" dirty="0" err="1"/>
              <a:t>ngày</a:t>
            </a:r>
            <a:r>
              <a:rPr lang="en-US" dirty="0"/>
              <a:t> </a:t>
            </a:r>
            <a:r>
              <a:rPr lang="en-US" dirty="0" err="1"/>
              <a:t>hôm</a:t>
            </a:r>
            <a:r>
              <a:rPr lang="en-US" dirty="0"/>
              <a:t> nay.</a:t>
            </a:r>
          </a:p>
          <a:p>
            <a:r>
              <a:rPr lang="en-US" dirty="0"/>
              <a:t>-</a:t>
            </a:r>
            <a:r>
              <a:rPr lang="en-US" dirty="0" err="1"/>
              <a:t>Để</a:t>
            </a:r>
            <a:r>
              <a:rPr lang="en-US" dirty="0"/>
              <a:t> </a:t>
            </a:r>
            <a:r>
              <a:rPr lang="en-US" dirty="0" err="1"/>
              <a:t>buổi</a:t>
            </a:r>
            <a:r>
              <a:rPr lang="en-US" dirty="0"/>
              <a:t> </a:t>
            </a:r>
            <a:r>
              <a:rPr lang="en-US" dirty="0" err="1"/>
              <a:t>thuyết</a:t>
            </a:r>
            <a:r>
              <a:rPr lang="en-US" dirty="0"/>
              <a:t> </a:t>
            </a:r>
            <a:r>
              <a:rPr lang="en-US" dirty="0" err="1"/>
              <a:t>trình</a:t>
            </a:r>
            <a:r>
              <a:rPr lang="en-US" dirty="0"/>
              <a:t> </a:t>
            </a:r>
            <a:r>
              <a:rPr lang="en-US" dirty="0" err="1"/>
              <a:t>diễn</a:t>
            </a:r>
            <a:r>
              <a:rPr lang="en-US" dirty="0"/>
              <a:t> </a:t>
            </a:r>
            <a:r>
              <a:rPr lang="en-US" dirty="0" err="1"/>
              <a:t>ra</a:t>
            </a:r>
            <a:r>
              <a:rPr lang="en-US" dirty="0"/>
              <a:t> </a:t>
            </a:r>
            <a:r>
              <a:rPr lang="en-US" dirty="0" err="1"/>
              <a:t>suôn</a:t>
            </a:r>
            <a:r>
              <a:rPr lang="en-US" dirty="0"/>
              <a:t> </a:t>
            </a:r>
            <a:r>
              <a:rPr lang="en-US" dirty="0" err="1"/>
              <a:t>sẻ</a:t>
            </a:r>
            <a:r>
              <a:rPr lang="en-US" dirty="0"/>
              <a:t>, </a:t>
            </a:r>
            <a:r>
              <a:rPr lang="en-US" dirty="0" err="1"/>
              <a:t>em</a:t>
            </a:r>
            <a:r>
              <a:rPr lang="en-US" dirty="0"/>
              <a:t> </a:t>
            </a:r>
            <a:r>
              <a:rPr lang="en-US" dirty="0" err="1"/>
              <a:t>nhờ</a:t>
            </a:r>
            <a:r>
              <a:rPr lang="en-US" dirty="0"/>
              <a:t> </a:t>
            </a:r>
            <a:r>
              <a:rPr lang="en-US" dirty="0" err="1"/>
              <a:t>mọi</a:t>
            </a:r>
            <a:r>
              <a:rPr lang="en-US" dirty="0"/>
              <a:t> </a:t>
            </a:r>
            <a:r>
              <a:rPr lang="en-US" dirty="0" err="1"/>
              <a:t>người</a:t>
            </a:r>
            <a:r>
              <a:rPr lang="en-US" dirty="0"/>
              <a:t> </a:t>
            </a:r>
            <a:r>
              <a:rPr lang="en-US" dirty="0" err="1"/>
              <a:t>kiểm</a:t>
            </a:r>
            <a:r>
              <a:rPr lang="en-US" dirty="0"/>
              <a:t> </a:t>
            </a:r>
            <a:r>
              <a:rPr lang="en-US" dirty="0" err="1"/>
              <a:t>tra</a:t>
            </a:r>
            <a:r>
              <a:rPr lang="en-US" dirty="0"/>
              <a:t> mic </a:t>
            </a:r>
            <a:r>
              <a:rPr lang="en-US" dirty="0" err="1"/>
              <a:t>của</a:t>
            </a:r>
            <a:r>
              <a:rPr lang="en-US" dirty="0"/>
              <a:t> </a:t>
            </a:r>
            <a:r>
              <a:rPr lang="en-US" dirty="0" err="1"/>
              <a:t>mình</a:t>
            </a:r>
            <a:r>
              <a:rPr lang="en-US" dirty="0"/>
              <a:t> </a:t>
            </a:r>
            <a:r>
              <a:rPr lang="en-US" dirty="0" err="1"/>
              <a:t>và</a:t>
            </a:r>
            <a:r>
              <a:rPr lang="en-US" dirty="0"/>
              <a:t> </a:t>
            </a:r>
            <a:r>
              <a:rPr lang="en-US" dirty="0" err="1"/>
              <a:t>đặt</a:t>
            </a:r>
            <a:r>
              <a:rPr lang="en-US" dirty="0"/>
              <a:t> ở </a:t>
            </a:r>
            <a:r>
              <a:rPr lang="en-US" dirty="0" err="1"/>
              <a:t>trạng</a:t>
            </a:r>
            <a:r>
              <a:rPr lang="en-US" dirty="0"/>
              <a:t> </a:t>
            </a:r>
            <a:r>
              <a:rPr lang="en-US" dirty="0" err="1"/>
              <a:t>thái</a:t>
            </a:r>
            <a:r>
              <a:rPr lang="en-US" dirty="0"/>
              <a:t> mute </a:t>
            </a:r>
            <a:r>
              <a:rPr lang="en-US" dirty="0" err="1"/>
              <a:t>giúp</a:t>
            </a:r>
            <a:r>
              <a:rPr lang="en-US" dirty="0"/>
              <a:t> </a:t>
            </a:r>
            <a:r>
              <a:rPr lang="en-US" dirty="0" err="1"/>
              <a:t>em</a:t>
            </a:r>
            <a:r>
              <a:rPr lang="en-US" dirty="0"/>
              <a:t>. Sau bai </a:t>
            </a:r>
            <a:r>
              <a:rPr lang="en-US" dirty="0" err="1"/>
              <a:t>thuyết</a:t>
            </a:r>
            <a:r>
              <a:rPr lang="en-US" dirty="0"/>
              <a:t> </a:t>
            </a:r>
            <a:r>
              <a:rPr lang="en-US" dirty="0" err="1"/>
              <a:t>trình</a:t>
            </a:r>
            <a:r>
              <a:rPr lang="en-US" dirty="0"/>
              <a:t> </a:t>
            </a:r>
            <a:r>
              <a:rPr lang="en-US" dirty="0" err="1"/>
              <a:t>sẽ</a:t>
            </a:r>
            <a:r>
              <a:rPr lang="en-US" dirty="0"/>
              <a:t> </a:t>
            </a:r>
            <a:r>
              <a:rPr lang="en-US" dirty="0" err="1"/>
              <a:t>là</a:t>
            </a:r>
            <a:r>
              <a:rPr lang="en-US" dirty="0"/>
              <a:t> </a:t>
            </a:r>
            <a:r>
              <a:rPr lang="en-US" dirty="0" err="1"/>
              <a:t>phần</a:t>
            </a:r>
            <a:r>
              <a:rPr lang="en-US" dirty="0"/>
              <a:t> </a:t>
            </a:r>
            <a:r>
              <a:rPr lang="en-US" dirty="0" err="1"/>
              <a:t>đặt</a:t>
            </a:r>
            <a:r>
              <a:rPr lang="en-US" dirty="0"/>
              <a:t> </a:t>
            </a:r>
            <a:r>
              <a:rPr lang="en-US" dirty="0" err="1"/>
              <a:t>câu</a:t>
            </a:r>
            <a:r>
              <a:rPr lang="en-US" dirty="0"/>
              <a:t> </a:t>
            </a:r>
            <a:r>
              <a:rPr lang="en-US" dirty="0" err="1"/>
              <a:t>hỏi</a:t>
            </a:r>
            <a:r>
              <a:rPr lang="en-US" dirty="0"/>
              <a:t> </a:t>
            </a:r>
            <a:r>
              <a:rPr lang="en-US" dirty="0" err="1"/>
              <a:t>và</a:t>
            </a:r>
            <a:r>
              <a:rPr lang="en-US" dirty="0"/>
              <a:t> </a:t>
            </a:r>
            <a:r>
              <a:rPr lang="en-US" dirty="0" err="1"/>
              <a:t>trả</a:t>
            </a:r>
            <a:r>
              <a:rPr lang="en-US" dirty="0"/>
              <a:t> </a:t>
            </a:r>
            <a:r>
              <a:rPr lang="en-US" dirty="0" err="1"/>
              <a:t>lời</a:t>
            </a:r>
            <a:r>
              <a:rPr lang="en-US" dirty="0"/>
              <a:t>. </a:t>
            </a:r>
            <a:r>
              <a:rPr lang="en-US" dirty="0" err="1"/>
              <a:t>Mọi</a:t>
            </a:r>
            <a:r>
              <a:rPr lang="en-US" dirty="0"/>
              <a:t> </a:t>
            </a:r>
            <a:r>
              <a:rPr lang="en-US" dirty="0" err="1"/>
              <a:t>người</a:t>
            </a:r>
            <a:r>
              <a:rPr lang="en-US" dirty="0"/>
              <a:t> </a:t>
            </a:r>
            <a:r>
              <a:rPr lang="en-US" dirty="0" err="1"/>
              <a:t>có</a:t>
            </a:r>
            <a:r>
              <a:rPr lang="en-US" dirty="0"/>
              <a:t> </a:t>
            </a:r>
            <a:r>
              <a:rPr lang="en-US" dirty="0" err="1"/>
              <a:t>thể</a:t>
            </a:r>
            <a:r>
              <a:rPr lang="en-US" dirty="0"/>
              <a:t> </a:t>
            </a:r>
            <a:r>
              <a:rPr lang="en-US" dirty="0" err="1"/>
              <a:t>đặt</a:t>
            </a:r>
            <a:r>
              <a:rPr lang="en-US" dirty="0"/>
              <a:t> </a:t>
            </a:r>
            <a:r>
              <a:rPr lang="en-US" dirty="0" err="1"/>
              <a:t>câu</a:t>
            </a:r>
            <a:r>
              <a:rPr lang="en-US" dirty="0"/>
              <a:t> </a:t>
            </a:r>
            <a:r>
              <a:rPr lang="en-US" dirty="0" err="1"/>
              <a:t>hỏi</a:t>
            </a:r>
            <a:r>
              <a:rPr lang="en-US" dirty="0"/>
              <a:t> </a:t>
            </a:r>
            <a:r>
              <a:rPr lang="en-US" dirty="0" err="1"/>
              <a:t>trực</a:t>
            </a:r>
            <a:r>
              <a:rPr lang="en-US" dirty="0"/>
              <a:t> </a:t>
            </a:r>
            <a:r>
              <a:rPr lang="en-US" dirty="0" err="1"/>
              <a:t>tiếp</a:t>
            </a:r>
            <a:r>
              <a:rPr lang="en-US" dirty="0"/>
              <a:t> </a:t>
            </a:r>
            <a:r>
              <a:rPr lang="en-US" dirty="0" err="1"/>
              <a:t>hoặc</a:t>
            </a:r>
            <a:r>
              <a:rPr lang="en-US" dirty="0"/>
              <a:t> </a:t>
            </a:r>
            <a:r>
              <a:rPr lang="en-US" dirty="0" err="1"/>
              <a:t>ghi</a:t>
            </a:r>
            <a:r>
              <a:rPr lang="en-US" dirty="0"/>
              <a:t> </a:t>
            </a:r>
            <a:r>
              <a:rPr lang="en-US" dirty="0" err="1"/>
              <a:t>câu</a:t>
            </a:r>
            <a:r>
              <a:rPr lang="en-US" dirty="0"/>
              <a:t> </a:t>
            </a:r>
            <a:r>
              <a:rPr lang="en-US" dirty="0" err="1"/>
              <a:t>hỏi</a:t>
            </a:r>
            <a:r>
              <a:rPr lang="en-US" dirty="0"/>
              <a:t> ở </a:t>
            </a:r>
            <a:r>
              <a:rPr lang="en-US" dirty="0" err="1"/>
              <a:t>mục</a:t>
            </a:r>
            <a:r>
              <a:rPr lang="en-US" dirty="0"/>
              <a:t> chat box ạ</a:t>
            </a:r>
          </a:p>
          <a:p>
            <a:r>
              <a:rPr lang="en-US" dirty="0"/>
              <a:t>-</a:t>
            </a:r>
            <a:r>
              <a:rPr lang="en-US" dirty="0" err="1"/>
              <a:t>Em</a:t>
            </a:r>
            <a:r>
              <a:rPr lang="en-US" dirty="0"/>
              <a:t> </a:t>
            </a:r>
            <a:r>
              <a:rPr lang="en-US" dirty="0" err="1"/>
              <a:t>xin</a:t>
            </a:r>
            <a:r>
              <a:rPr lang="en-US" dirty="0"/>
              <a:t> </a:t>
            </a:r>
            <a:r>
              <a:rPr lang="en-US" dirty="0" err="1"/>
              <a:t>tự</a:t>
            </a:r>
            <a:r>
              <a:rPr lang="en-US" dirty="0"/>
              <a:t> </a:t>
            </a:r>
            <a:r>
              <a:rPr lang="en-US" dirty="0" err="1"/>
              <a:t>giới</a:t>
            </a:r>
            <a:r>
              <a:rPr lang="en-US" dirty="0"/>
              <a:t> </a:t>
            </a:r>
            <a:r>
              <a:rPr lang="en-US" dirty="0" err="1"/>
              <a:t>thiệu</a:t>
            </a:r>
            <a:r>
              <a:rPr lang="en-US" dirty="0"/>
              <a:t>, </a:t>
            </a:r>
            <a:r>
              <a:rPr lang="en-US" dirty="0" err="1"/>
              <a:t>em</a:t>
            </a:r>
            <a:r>
              <a:rPr lang="en-US" dirty="0"/>
              <a:t> </a:t>
            </a:r>
            <a:r>
              <a:rPr lang="en-US" dirty="0" err="1"/>
              <a:t>tên</a:t>
            </a:r>
            <a:r>
              <a:rPr lang="en-US" dirty="0"/>
              <a:t> </a:t>
            </a:r>
            <a:r>
              <a:rPr lang="en-US" dirty="0" err="1"/>
              <a:t>là</a:t>
            </a:r>
            <a:r>
              <a:rPr lang="en-US" dirty="0"/>
              <a:t> </a:t>
            </a:r>
            <a:r>
              <a:rPr lang="en-US" dirty="0" err="1"/>
              <a:t>Thúy</a:t>
            </a:r>
            <a:r>
              <a:rPr lang="en-US" dirty="0"/>
              <a:t> Vân, </a:t>
            </a:r>
            <a:r>
              <a:rPr lang="en-US" dirty="0" err="1"/>
              <a:t>hiện</a:t>
            </a:r>
            <a:r>
              <a:rPr lang="en-US" dirty="0"/>
              <a:t> </a:t>
            </a:r>
            <a:r>
              <a:rPr lang="en-US" dirty="0" err="1"/>
              <a:t>đang</a:t>
            </a:r>
            <a:r>
              <a:rPr lang="en-US" dirty="0"/>
              <a:t> </a:t>
            </a:r>
            <a:r>
              <a:rPr lang="en-US" dirty="0" err="1"/>
              <a:t>là</a:t>
            </a:r>
            <a:r>
              <a:rPr lang="en-US" dirty="0"/>
              <a:t> </a:t>
            </a:r>
            <a:r>
              <a:rPr lang="en-US" dirty="0" err="1"/>
              <a:t>Quản</a:t>
            </a:r>
            <a:r>
              <a:rPr lang="en-US" dirty="0"/>
              <a:t> </a:t>
            </a:r>
            <a:r>
              <a:rPr lang="en-US" dirty="0" err="1"/>
              <a:t>lý</a:t>
            </a:r>
            <a:r>
              <a:rPr lang="en-US" dirty="0"/>
              <a:t> </a:t>
            </a:r>
            <a:r>
              <a:rPr lang="en-US" dirty="0" err="1"/>
              <a:t>sản</a:t>
            </a:r>
            <a:r>
              <a:rPr lang="en-US" dirty="0"/>
              <a:t> </a:t>
            </a:r>
            <a:r>
              <a:rPr lang="en-US" dirty="0" err="1"/>
              <a:t>phẩm</a:t>
            </a:r>
            <a:r>
              <a:rPr lang="en-US" dirty="0"/>
              <a:t> </a:t>
            </a:r>
            <a:r>
              <a:rPr lang="en-US" dirty="0" err="1"/>
              <a:t>của</a:t>
            </a:r>
            <a:r>
              <a:rPr lang="en-US" dirty="0"/>
              <a:t> </a:t>
            </a:r>
            <a:r>
              <a:rPr lang="en-US" dirty="0" err="1"/>
              <a:t>công</a:t>
            </a:r>
            <a:r>
              <a:rPr lang="en-US" dirty="0"/>
              <a:t> ty Research Instruments </a:t>
            </a:r>
            <a:r>
              <a:rPr lang="en-US" dirty="0" err="1"/>
              <a:t>VietNam</a:t>
            </a:r>
            <a:r>
              <a:rPr lang="en-US" dirty="0"/>
              <a:t>. </a:t>
            </a:r>
            <a:r>
              <a:rPr lang="en-US" dirty="0" err="1"/>
              <a:t>Hôm</a:t>
            </a:r>
            <a:r>
              <a:rPr lang="en-US" dirty="0"/>
              <a:t> nay </a:t>
            </a:r>
            <a:r>
              <a:rPr lang="en-US" dirty="0" err="1"/>
              <a:t>bên</a:t>
            </a:r>
            <a:r>
              <a:rPr lang="en-US" dirty="0"/>
              <a:t> </a:t>
            </a:r>
            <a:r>
              <a:rPr lang="en-US" dirty="0" err="1"/>
              <a:t>cty</a:t>
            </a:r>
            <a:r>
              <a:rPr lang="en-US" dirty="0"/>
              <a:t> RIVN </a:t>
            </a:r>
            <a:r>
              <a:rPr lang="en-US" dirty="0" err="1"/>
              <a:t>sẽ</a:t>
            </a:r>
            <a:r>
              <a:rPr lang="en-US" dirty="0"/>
              <a:t> </a:t>
            </a:r>
            <a:r>
              <a:rPr lang="en-US" dirty="0" err="1"/>
              <a:t>gửi</a:t>
            </a:r>
            <a:r>
              <a:rPr lang="en-US" dirty="0"/>
              <a:t> </a:t>
            </a:r>
            <a:r>
              <a:rPr lang="en-US" dirty="0" err="1"/>
              <a:t>đến</a:t>
            </a:r>
            <a:r>
              <a:rPr lang="en-US" dirty="0"/>
              <a:t> </a:t>
            </a:r>
            <a:r>
              <a:rPr lang="en-US" dirty="0" err="1"/>
              <a:t>anh</a:t>
            </a:r>
            <a:r>
              <a:rPr lang="en-US" dirty="0"/>
              <a:t> </a:t>
            </a:r>
            <a:r>
              <a:rPr lang="en-US" dirty="0" err="1"/>
              <a:t>chị</a:t>
            </a:r>
            <a:r>
              <a:rPr lang="en-US" dirty="0"/>
              <a:t> </a:t>
            </a:r>
            <a:r>
              <a:rPr lang="en-US" dirty="0" err="1"/>
              <a:t>bài</a:t>
            </a:r>
            <a:r>
              <a:rPr lang="en-US" dirty="0"/>
              <a:t> </a:t>
            </a:r>
            <a:r>
              <a:rPr lang="en-US" dirty="0" err="1"/>
              <a:t>thuyết</a:t>
            </a:r>
            <a:r>
              <a:rPr lang="en-US" dirty="0"/>
              <a:t> </a:t>
            </a:r>
            <a:r>
              <a:rPr lang="en-US" dirty="0" err="1"/>
              <a:t>trình</a:t>
            </a:r>
            <a:r>
              <a:rPr lang="en-US" dirty="0"/>
              <a:t> </a:t>
            </a:r>
            <a:r>
              <a:rPr lang="en-US" dirty="0" err="1"/>
              <a:t>về</a:t>
            </a:r>
            <a:r>
              <a:rPr lang="en-US" dirty="0"/>
              <a:t> </a:t>
            </a:r>
            <a:r>
              <a:rPr lang="en-US" sz="1200" b="1" dirty="0">
                <a:solidFill>
                  <a:srgbClr val="00A886"/>
                </a:solidFill>
                <a:effectLst>
                  <a:outerShdw blurRad="38100" dist="38100" dir="2700000" algn="tl" rotWithShape="0">
                    <a:srgbClr val="00A5A1">
                      <a:alpha val="86000"/>
                    </a:srgbClr>
                  </a:outerShdw>
                </a:effectLst>
                <a:latin typeface="Arial" panose="020B0604020202020204" pitchFamily="34" charset="0"/>
                <a:cs typeface="Arial" panose="020B0604020202020204" pitchFamily="34" charset="0"/>
              </a:rPr>
              <a:t>ỨNG DỤNG GIẢI TRÌNH TỰ GEN THẾ HỆ MỚI (NGS) TRONG SÀNG LỌC, ĐIỀU TRỊ VÀ NGĂN NGỪA UNG THƯ</a:t>
            </a:r>
            <a:endParaRPr lang="en-US" dirty="0"/>
          </a:p>
        </p:txBody>
      </p:sp>
      <p:sp>
        <p:nvSpPr>
          <p:cNvPr id="4" name="Slide Number Placeholder 3"/>
          <p:cNvSpPr>
            <a:spLocks noGrp="1"/>
          </p:cNvSpPr>
          <p:nvPr>
            <p:ph type="sldNum" sz="quarter" idx="5"/>
          </p:nvPr>
        </p:nvSpPr>
        <p:spPr/>
        <p:txBody>
          <a:bodyPr/>
          <a:lstStyle/>
          <a:p>
            <a:fld id="{A3615BFC-EAA4-4206-BD15-8AE69766BFED}" type="slidenum">
              <a:rPr lang="en-US" smtClean="0"/>
              <a:t>1</a:t>
            </a:fld>
            <a:endParaRPr lang="en-US"/>
          </a:p>
        </p:txBody>
      </p:sp>
    </p:spTree>
    <p:extLst>
      <p:ext uri="{BB962C8B-B14F-4D97-AF65-F5344CB8AC3E}">
        <p14:creationId xmlns:p14="http://schemas.microsoft.com/office/powerpoint/2010/main" val="1562287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t>
            </a:r>
            <a:r>
              <a:rPr lang="vi-VN" dirty="0" err="1"/>
              <a:t>pigenetics</a:t>
            </a:r>
            <a:r>
              <a:rPr lang="vi-VN" dirty="0"/>
              <a:t> chỉ ra rằng không phải tất cả thông tin di truyền đều nằm trong trình tự ADN, nó có thể nằm ngoài hệ </a:t>
            </a:r>
            <a:r>
              <a:rPr lang="vi-VN" dirty="0" err="1"/>
              <a:t>gene</a:t>
            </a:r>
            <a:r>
              <a:rPr lang="vi-VN" dirty="0"/>
              <a:t>, ví dụ điển hình là </a:t>
            </a:r>
            <a:r>
              <a:rPr lang="vi-VN" dirty="0" err="1"/>
              <a:t>methyl</a:t>
            </a:r>
            <a:r>
              <a:rPr lang="vi-VN" dirty="0"/>
              <a:t> hóa ADN (DNA </a:t>
            </a:r>
            <a:r>
              <a:rPr lang="vi-VN" dirty="0" err="1"/>
              <a:t>methylation</a:t>
            </a:r>
            <a:r>
              <a:rPr lang="vi-VN" dirty="0"/>
              <a:t> – </a:t>
            </a:r>
            <a:r>
              <a:rPr lang="vi-VN" dirty="0" err="1"/>
              <a:t>DNAm</a:t>
            </a:r>
            <a:r>
              <a:rPr lang="vi-VN" dirty="0"/>
              <a:t>). </a:t>
            </a:r>
            <a:r>
              <a:rPr lang="vi-VN" dirty="0" err="1"/>
              <a:t>Methyl</a:t>
            </a:r>
            <a:r>
              <a:rPr lang="vi-VN" dirty="0"/>
              <a:t> hóa ADN chủ yếu chỉ sự </a:t>
            </a:r>
            <a:r>
              <a:rPr lang="vi-VN" dirty="0" err="1"/>
              <a:t>methyl</a:t>
            </a:r>
            <a:r>
              <a:rPr lang="vi-VN" dirty="0"/>
              <a:t> hóa phân tử ADN ở vị trí phân tử </a:t>
            </a:r>
            <a:r>
              <a:rPr lang="vi-VN" dirty="0" err="1"/>
              <a:t>carbon</a:t>
            </a:r>
            <a:r>
              <a:rPr lang="vi-VN" dirty="0"/>
              <a:t> số 5 của </a:t>
            </a:r>
            <a:r>
              <a:rPr lang="vi-VN" dirty="0" err="1"/>
              <a:t>cytosine</a:t>
            </a:r>
            <a:r>
              <a:rPr lang="vi-VN" dirty="0"/>
              <a:t> (C5), hình thành dạng 5-methylcytosine. Quá trình </a:t>
            </a:r>
            <a:r>
              <a:rPr lang="vi-VN" dirty="0" err="1"/>
              <a:t>methyl</a:t>
            </a:r>
            <a:r>
              <a:rPr lang="vi-VN" dirty="0"/>
              <a:t> hóa ADN thường xảy ra ở vị trí </a:t>
            </a:r>
            <a:r>
              <a:rPr lang="vi-VN" dirty="0" err="1"/>
              <a:t>dinucleotide</a:t>
            </a:r>
            <a:r>
              <a:rPr lang="vi-VN" dirty="0"/>
              <a:t> </a:t>
            </a:r>
            <a:r>
              <a:rPr lang="vi-VN" dirty="0" err="1"/>
              <a:t>CpG</a:t>
            </a:r>
            <a:r>
              <a:rPr lang="vi-VN" dirty="0"/>
              <a:t>, </a:t>
            </a:r>
            <a:r>
              <a:rPr lang="vi-VN" dirty="0" err="1"/>
              <a:t>mCpG</a:t>
            </a:r>
            <a:r>
              <a:rPr lang="vi-VN" dirty="0"/>
              <a:t> thường gặp ở vùng </a:t>
            </a:r>
            <a:r>
              <a:rPr lang="vi-VN" dirty="0" err="1"/>
              <a:t>promoter</a:t>
            </a:r>
            <a:r>
              <a:rPr lang="vi-VN" dirty="0"/>
              <a:t> hoặc vùng </a:t>
            </a:r>
            <a:r>
              <a:rPr lang="vi-VN" dirty="0" err="1"/>
              <a:t>exon</a:t>
            </a:r>
            <a:r>
              <a:rPr lang="vi-VN" dirty="0"/>
              <a:t> đầu tiên. </a:t>
            </a:r>
            <a:r>
              <a:rPr lang="vi-VN" dirty="0" err="1"/>
              <a:t>Methyl</a:t>
            </a:r>
            <a:r>
              <a:rPr lang="vi-VN" dirty="0"/>
              <a:t> hóa ADN không làm thay đổi trình tự ADN nhưng có thể điều chỉnh mức độ biểu hiện của </a:t>
            </a:r>
            <a:r>
              <a:rPr lang="vi-VN" dirty="0" err="1"/>
              <a:t>gene</a:t>
            </a:r>
            <a:r>
              <a:rPr lang="vi-VN" dirty="0"/>
              <a:t>. Quá trình </a:t>
            </a:r>
            <a:r>
              <a:rPr lang="vi-VN" dirty="0" err="1"/>
              <a:t>methyl</a:t>
            </a:r>
            <a:r>
              <a:rPr lang="vi-VN" dirty="0"/>
              <a:t> hóa ADN đóng một vai trong quan trọng trong việc duy trì chứng năng bình thường của tế bào: ức chế các tiền </a:t>
            </a:r>
            <a:r>
              <a:rPr lang="vi-VN" dirty="0" err="1"/>
              <a:t>gen</a:t>
            </a:r>
            <a:r>
              <a:rPr lang="vi-VN" dirty="0"/>
              <a:t> ung thư (</a:t>
            </a:r>
            <a:r>
              <a:rPr lang="vi-VN" dirty="0" err="1"/>
              <a:t>oncogene</a:t>
            </a:r>
            <a:r>
              <a:rPr lang="vi-VN" dirty="0"/>
              <a:t>), gây </a:t>
            </a:r>
            <a:r>
              <a:rPr lang="vi-VN" dirty="0" err="1"/>
              <a:t>silencing</a:t>
            </a:r>
            <a:r>
              <a:rPr lang="vi-VN" dirty="0"/>
              <a:t> </a:t>
            </a:r>
            <a:r>
              <a:rPr lang="vi-VN" dirty="0" err="1"/>
              <a:t>gen</a:t>
            </a:r>
            <a:r>
              <a:rPr lang="vi-VN" dirty="0"/>
              <a:t>, …</a:t>
            </a:r>
          </a:p>
        </p:txBody>
      </p:sp>
      <p:sp>
        <p:nvSpPr>
          <p:cNvPr id="4" name="Slide Number Placeholder 3"/>
          <p:cNvSpPr>
            <a:spLocks noGrp="1"/>
          </p:cNvSpPr>
          <p:nvPr>
            <p:ph type="sldNum" sz="quarter" idx="5"/>
          </p:nvPr>
        </p:nvSpPr>
        <p:spPr/>
        <p:txBody>
          <a:bodyPr/>
          <a:lstStyle/>
          <a:p>
            <a:fld id="{A3615BFC-EAA4-4206-BD15-8AE69766BFED}" type="slidenum">
              <a:rPr lang="en-US" smtClean="0"/>
              <a:t>18</a:t>
            </a:fld>
            <a:endParaRPr lang="en-US"/>
          </a:p>
        </p:txBody>
      </p:sp>
    </p:spTree>
    <p:extLst>
      <p:ext uri="{BB962C8B-B14F-4D97-AF65-F5344CB8AC3E}">
        <p14:creationId xmlns:p14="http://schemas.microsoft.com/office/powerpoint/2010/main" val="2656234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15BFC-EAA4-4206-BD15-8AE69766BFED}" type="slidenum">
              <a:rPr lang="en-US" smtClean="0"/>
              <a:t>29</a:t>
            </a:fld>
            <a:endParaRPr lang="en-US"/>
          </a:p>
        </p:txBody>
      </p:sp>
    </p:spTree>
    <p:extLst>
      <p:ext uri="{BB962C8B-B14F-4D97-AF65-F5344CB8AC3E}">
        <p14:creationId xmlns:p14="http://schemas.microsoft.com/office/powerpoint/2010/main" val="3496259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Đầu</a:t>
            </a:r>
            <a:r>
              <a:rPr lang="en-US" dirty="0"/>
              <a:t> </a:t>
            </a:r>
            <a:r>
              <a:rPr lang="en-US" dirty="0" err="1"/>
              <a:t>tiên</a:t>
            </a:r>
            <a:r>
              <a:rPr lang="en-US" dirty="0"/>
              <a:t> </a:t>
            </a:r>
            <a:r>
              <a:rPr lang="en-US" dirty="0" err="1"/>
              <a:t>em</a:t>
            </a:r>
            <a:r>
              <a:rPr lang="en-US" dirty="0"/>
              <a:t> </a:t>
            </a:r>
            <a:r>
              <a:rPr lang="en-US" dirty="0" err="1"/>
              <a:t>xin</a:t>
            </a:r>
            <a:r>
              <a:rPr lang="en-US" dirty="0"/>
              <a:t> </a:t>
            </a:r>
            <a:r>
              <a:rPr lang="en-US" dirty="0" err="1"/>
              <a:t>được</a:t>
            </a:r>
            <a:r>
              <a:rPr lang="en-US" dirty="0"/>
              <a:t> </a:t>
            </a:r>
            <a:r>
              <a:rPr lang="en-US" dirty="0" err="1"/>
              <a:t>giới</a:t>
            </a:r>
            <a:r>
              <a:rPr lang="en-US" dirty="0"/>
              <a:t> </a:t>
            </a:r>
            <a:r>
              <a:rPr lang="en-US" dirty="0" err="1"/>
              <a:t>thiệu</a:t>
            </a:r>
            <a:r>
              <a:rPr lang="en-US" dirty="0"/>
              <a:t> </a:t>
            </a:r>
            <a:r>
              <a:rPr lang="en-US" dirty="0" err="1"/>
              <a:t>sơ</a:t>
            </a:r>
            <a:r>
              <a:rPr lang="en-US" dirty="0"/>
              <a:t> </a:t>
            </a:r>
            <a:r>
              <a:rPr lang="en-US" dirty="0" err="1"/>
              <a:t>lược</a:t>
            </a:r>
            <a:r>
              <a:rPr lang="en-US" dirty="0"/>
              <a:t> </a:t>
            </a:r>
            <a:r>
              <a:rPr lang="en-US" dirty="0" err="1"/>
              <a:t>về</a:t>
            </a:r>
            <a:r>
              <a:rPr lang="en-US" dirty="0"/>
              <a:t> </a:t>
            </a:r>
            <a:r>
              <a:rPr lang="en-US" dirty="0" err="1"/>
              <a:t>công</a:t>
            </a:r>
            <a:r>
              <a:rPr lang="en-US" dirty="0"/>
              <a:t> ty Research instruments </a:t>
            </a:r>
            <a:r>
              <a:rPr lang="en-US" dirty="0" err="1"/>
              <a:t>Việt</a:t>
            </a:r>
            <a:r>
              <a:rPr lang="en-US" dirty="0"/>
              <a:t> Nam</a:t>
            </a:r>
          </a:p>
          <a:p>
            <a:r>
              <a:rPr lang="en-US" dirty="0" err="1"/>
              <a:t>Vừa</a:t>
            </a:r>
            <a:r>
              <a:rPr lang="en-US" dirty="0"/>
              <a:t> qua </a:t>
            </a:r>
            <a:r>
              <a:rPr lang="en-US" dirty="0" err="1"/>
              <a:t>công</a:t>
            </a:r>
            <a:r>
              <a:rPr lang="en-US" dirty="0"/>
              <a:t> ty RIVN </a:t>
            </a:r>
            <a:r>
              <a:rPr lang="en-US" dirty="0" err="1"/>
              <a:t>đã</a:t>
            </a:r>
            <a:r>
              <a:rPr lang="en-US" dirty="0"/>
              <a:t> </a:t>
            </a:r>
            <a:r>
              <a:rPr lang="en-US" dirty="0" err="1"/>
              <a:t>chính</a:t>
            </a:r>
            <a:r>
              <a:rPr lang="en-US" dirty="0"/>
              <a:t> </a:t>
            </a:r>
            <a:r>
              <a:rPr lang="en-US" dirty="0" err="1"/>
              <a:t>thức</a:t>
            </a:r>
            <a:r>
              <a:rPr lang="en-US" dirty="0"/>
              <a:t> </a:t>
            </a:r>
            <a:r>
              <a:rPr lang="en-US" dirty="0" err="1"/>
              <a:t>gia</a:t>
            </a:r>
            <a:r>
              <a:rPr lang="en-US" dirty="0"/>
              <a:t> </a:t>
            </a:r>
            <a:r>
              <a:rPr lang="en-US" dirty="0" err="1"/>
              <a:t>nhập</a:t>
            </a:r>
            <a:r>
              <a:rPr lang="en-US" dirty="0"/>
              <a:t> </a:t>
            </a:r>
            <a:r>
              <a:rPr lang="en-US" dirty="0" err="1"/>
              <a:t>và</a:t>
            </a:r>
            <a:r>
              <a:rPr lang="en-US" dirty="0"/>
              <a:t> </a:t>
            </a:r>
            <a:r>
              <a:rPr lang="en-US" dirty="0" err="1"/>
              <a:t>trở</a:t>
            </a:r>
            <a:r>
              <a:rPr lang="en-US" dirty="0"/>
              <a:t> </a:t>
            </a:r>
            <a:r>
              <a:rPr lang="en-US" dirty="0" err="1"/>
              <a:t>thành</a:t>
            </a:r>
            <a:r>
              <a:rPr lang="en-US" dirty="0"/>
              <a:t> </a:t>
            </a:r>
            <a:r>
              <a:rPr lang="en-US" dirty="0" err="1"/>
              <a:t>thành</a:t>
            </a:r>
            <a:r>
              <a:rPr lang="en-US" dirty="0"/>
              <a:t> </a:t>
            </a:r>
            <a:r>
              <a:rPr lang="en-US" dirty="0" err="1"/>
              <a:t>viên</a:t>
            </a:r>
            <a:r>
              <a:rPr lang="en-US" dirty="0"/>
              <a:t> </a:t>
            </a:r>
            <a:r>
              <a:rPr lang="en-US" dirty="0" err="1"/>
              <a:t>của</a:t>
            </a:r>
            <a:r>
              <a:rPr lang="en-US" dirty="0"/>
              <a:t> </a:t>
            </a:r>
            <a:r>
              <a:rPr lang="en-US" dirty="0" err="1"/>
              <a:t>tập</a:t>
            </a:r>
            <a:r>
              <a:rPr lang="en-US" dirty="0"/>
              <a:t> </a:t>
            </a:r>
            <a:r>
              <a:rPr lang="en-US" dirty="0" err="1"/>
              <a:t>đoàn</a:t>
            </a:r>
            <a:r>
              <a:rPr lang="en-US" dirty="0"/>
              <a:t> </a:t>
            </a:r>
            <a:r>
              <a:rPr lang="en-US" dirty="0" err="1"/>
              <a:t>đa</a:t>
            </a:r>
            <a:r>
              <a:rPr lang="en-US" dirty="0"/>
              <a:t> </a:t>
            </a:r>
            <a:r>
              <a:rPr lang="en-US" dirty="0" err="1"/>
              <a:t>quốc</a:t>
            </a:r>
            <a:r>
              <a:rPr lang="en-US" dirty="0"/>
              <a:t> </a:t>
            </a:r>
            <a:r>
              <a:rPr lang="en-US" dirty="0" err="1"/>
              <a:t>gia</a:t>
            </a:r>
            <a:r>
              <a:rPr lang="en-US" dirty="0"/>
              <a:t> </a:t>
            </a:r>
            <a:r>
              <a:rPr lang="en-US" dirty="0" err="1"/>
              <a:t>Everlife</a:t>
            </a:r>
            <a:r>
              <a:rPr lang="en-US" dirty="0"/>
              <a:t>.</a:t>
            </a:r>
          </a:p>
          <a:p>
            <a:r>
              <a:rPr lang="en-US" dirty="0" err="1"/>
              <a:t>Tính</a:t>
            </a:r>
            <a:r>
              <a:rPr lang="en-US" dirty="0"/>
              <a:t> </a:t>
            </a:r>
            <a:r>
              <a:rPr lang="en-US" dirty="0" err="1"/>
              <a:t>đến</a:t>
            </a:r>
            <a:r>
              <a:rPr lang="en-US" dirty="0"/>
              <a:t> nay, RI </a:t>
            </a:r>
            <a:r>
              <a:rPr lang="en-US" dirty="0" err="1"/>
              <a:t>đã</a:t>
            </a:r>
            <a:r>
              <a:rPr lang="en-US" dirty="0"/>
              <a:t> </a:t>
            </a:r>
            <a:r>
              <a:rPr lang="en-US" dirty="0" err="1"/>
              <a:t>hoạt</a:t>
            </a:r>
            <a:r>
              <a:rPr lang="en-US" dirty="0"/>
              <a:t> </a:t>
            </a:r>
            <a:r>
              <a:rPr lang="en-US" dirty="0" err="1"/>
              <a:t>động</a:t>
            </a:r>
            <a:r>
              <a:rPr lang="en-US" dirty="0"/>
              <a:t> </a:t>
            </a:r>
            <a:r>
              <a:rPr lang="en-US" dirty="0" err="1"/>
              <a:t>được</a:t>
            </a:r>
            <a:r>
              <a:rPr lang="en-US" dirty="0"/>
              <a:t> </a:t>
            </a:r>
            <a:r>
              <a:rPr lang="en-US" dirty="0" err="1"/>
              <a:t>trên</a:t>
            </a:r>
            <a:r>
              <a:rPr lang="en-US" dirty="0"/>
              <a:t> 33 </a:t>
            </a:r>
            <a:r>
              <a:rPr lang="en-US" dirty="0" err="1"/>
              <a:t>năm</a:t>
            </a:r>
            <a:r>
              <a:rPr lang="en-US" dirty="0"/>
              <a:t>, </a:t>
            </a:r>
            <a:r>
              <a:rPr lang="en-US" dirty="0" err="1"/>
              <a:t>cung</a:t>
            </a:r>
            <a:r>
              <a:rPr lang="en-US" dirty="0"/>
              <a:t> </a:t>
            </a:r>
            <a:r>
              <a:rPr lang="en-US" dirty="0" err="1"/>
              <a:t>cấp</a:t>
            </a:r>
            <a:r>
              <a:rPr lang="en-US" dirty="0"/>
              <a:t> </a:t>
            </a:r>
            <a:r>
              <a:rPr lang="en-US" dirty="0" err="1"/>
              <a:t>thiết</a:t>
            </a:r>
            <a:r>
              <a:rPr lang="en-US" dirty="0"/>
              <a:t> </a:t>
            </a:r>
            <a:r>
              <a:rPr lang="en-US" dirty="0" err="1"/>
              <a:t>bị</a:t>
            </a:r>
            <a:r>
              <a:rPr lang="en-US" dirty="0"/>
              <a:t> </a:t>
            </a:r>
            <a:r>
              <a:rPr lang="en-US" dirty="0" err="1"/>
              <a:t>và</a:t>
            </a:r>
            <a:r>
              <a:rPr lang="en-US" dirty="0"/>
              <a:t> </a:t>
            </a:r>
            <a:r>
              <a:rPr lang="en-US" dirty="0" err="1"/>
              <a:t>hóa</a:t>
            </a:r>
            <a:r>
              <a:rPr lang="en-US" dirty="0"/>
              <a:t> </a:t>
            </a:r>
            <a:r>
              <a:rPr lang="en-US" dirty="0" err="1"/>
              <a:t>chất</a:t>
            </a:r>
            <a:r>
              <a:rPr lang="en-US" dirty="0"/>
              <a:t> </a:t>
            </a:r>
            <a:r>
              <a:rPr lang="en-US" dirty="0" err="1"/>
              <a:t>trong</a:t>
            </a:r>
            <a:r>
              <a:rPr lang="en-US" dirty="0"/>
              <a:t> </a:t>
            </a:r>
            <a:r>
              <a:rPr lang="en-US" dirty="0" err="1"/>
              <a:t>lĩnh</a:t>
            </a:r>
            <a:r>
              <a:rPr lang="en-US" dirty="0"/>
              <a:t> </a:t>
            </a:r>
            <a:r>
              <a:rPr lang="en-US" dirty="0" err="1"/>
              <a:t>vực</a:t>
            </a:r>
            <a:r>
              <a:rPr lang="en-US" dirty="0"/>
              <a:t> </a:t>
            </a:r>
            <a:r>
              <a:rPr lang="en-US" dirty="0" err="1"/>
              <a:t>lifescience</a:t>
            </a:r>
            <a:endParaRPr lang="en-US" dirty="0"/>
          </a:p>
          <a:p>
            <a:r>
              <a:rPr lang="en-US" dirty="0"/>
              <a:t>RI </a:t>
            </a:r>
            <a:r>
              <a:rPr lang="en-US" dirty="0" err="1"/>
              <a:t>có</a:t>
            </a:r>
            <a:r>
              <a:rPr lang="en-US" dirty="0"/>
              <a:t> </a:t>
            </a:r>
            <a:r>
              <a:rPr lang="en-US" dirty="0" err="1"/>
              <a:t>mặt</a:t>
            </a:r>
            <a:r>
              <a:rPr lang="en-US" dirty="0"/>
              <a:t> ở 4 </a:t>
            </a:r>
            <a:r>
              <a:rPr lang="en-US" dirty="0" err="1"/>
              <a:t>quốc</a:t>
            </a:r>
            <a:r>
              <a:rPr lang="en-US" dirty="0"/>
              <a:t> </a:t>
            </a:r>
            <a:r>
              <a:rPr lang="en-US" dirty="0" err="1"/>
              <a:t>gia</a:t>
            </a:r>
            <a:r>
              <a:rPr lang="en-US" dirty="0"/>
              <a:t>: </a:t>
            </a:r>
            <a:r>
              <a:rPr lang="en-US" dirty="0" err="1"/>
              <a:t>Viêt</a:t>
            </a:r>
            <a:r>
              <a:rPr lang="en-US" dirty="0"/>
              <a:t> Nam, Thai Lan, Singapore </a:t>
            </a:r>
            <a:r>
              <a:rPr lang="en-US" dirty="0" err="1"/>
              <a:t>và</a:t>
            </a:r>
            <a:r>
              <a:rPr lang="en-US" dirty="0"/>
              <a:t> Malay </a:t>
            </a:r>
            <a:r>
              <a:rPr lang="en-US" dirty="0" err="1"/>
              <a:t>và</a:t>
            </a:r>
            <a:r>
              <a:rPr lang="en-US" dirty="0"/>
              <a:t> </a:t>
            </a:r>
            <a:r>
              <a:rPr lang="en-US" dirty="0" err="1"/>
              <a:t>có</a:t>
            </a:r>
            <a:r>
              <a:rPr lang="en-US" dirty="0"/>
              <a:t> </a:t>
            </a:r>
            <a:r>
              <a:rPr lang="en-US" dirty="0" err="1"/>
              <a:t>trụ</a:t>
            </a:r>
            <a:r>
              <a:rPr lang="en-US" dirty="0"/>
              <a:t> </a:t>
            </a:r>
            <a:r>
              <a:rPr lang="en-US" dirty="0" err="1"/>
              <a:t>sở</a:t>
            </a:r>
            <a:r>
              <a:rPr lang="en-US" dirty="0"/>
              <a:t> </a:t>
            </a:r>
            <a:r>
              <a:rPr lang="en-US" dirty="0" err="1"/>
              <a:t>chính</a:t>
            </a:r>
            <a:r>
              <a:rPr lang="en-US" dirty="0"/>
              <a:t> </a:t>
            </a:r>
            <a:r>
              <a:rPr lang="en-US" dirty="0" err="1"/>
              <a:t>là</a:t>
            </a:r>
            <a:r>
              <a:rPr lang="en-US" dirty="0"/>
              <a:t> ở  Singapore, </a:t>
            </a:r>
          </a:p>
          <a:p>
            <a:r>
              <a:rPr lang="en-US" dirty="0"/>
              <a:t>VN 2 </a:t>
            </a:r>
            <a:r>
              <a:rPr lang="en-US" dirty="0" err="1"/>
              <a:t>vp</a:t>
            </a:r>
            <a:r>
              <a:rPr lang="en-US" dirty="0"/>
              <a:t>: HCM HN</a:t>
            </a:r>
          </a:p>
        </p:txBody>
      </p:sp>
    </p:spTree>
    <p:extLst>
      <p:ext uri="{BB962C8B-B14F-4D97-AF65-F5344CB8AC3E}">
        <p14:creationId xmlns:p14="http://schemas.microsoft.com/office/powerpoint/2010/main" val="31254065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RIVN </a:t>
            </a:r>
            <a:r>
              <a:rPr lang="en-US" dirty="0" err="1"/>
              <a:t>cung</a:t>
            </a:r>
            <a:r>
              <a:rPr lang="en-US" dirty="0"/>
              <a:t> </a:t>
            </a:r>
            <a:r>
              <a:rPr lang="en-US" dirty="0" err="1"/>
              <a:t>cấp</a:t>
            </a:r>
            <a:r>
              <a:rPr lang="en-US" dirty="0"/>
              <a:t> </a:t>
            </a:r>
            <a:r>
              <a:rPr lang="en-US" dirty="0" err="1"/>
              <a:t>các</a:t>
            </a:r>
            <a:r>
              <a:rPr lang="en-US" dirty="0"/>
              <a:t> </a:t>
            </a:r>
            <a:r>
              <a:rPr lang="en-US" dirty="0" err="1"/>
              <a:t>giải</a:t>
            </a:r>
            <a:r>
              <a:rPr lang="en-US" dirty="0"/>
              <a:t> </a:t>
            </a:r>
            <a:r>
              <a:rPr lang="en-US" dirty="0" err="1"/>
              <a:t>pháp</a:t>
            </a:r>
            <a:r>
              <a:rPr lang="en-US" dirty="0"/>
              <a:t> </a:t>
            </a:r>
            <a:r>
              <a:rPr lang="en-US" dirty="0" err="1"/>
              <a:t>về</a:t>
            </a:r>
            <a:r>
              <a:rPr lang="en-US" dirty="0"/>
              <a:t> genomics, </a:t>
            </a:r>
            <a:r>
              <a:rPr lang="en-US" dirty="0" err="1"/>
              <a:t>giải</a:t>
            </a:r>
            <a:r>
              <a:rPr lang="en-US" dirty="0"/>
              <a:t> </a:t>
            </a:r>
            <a:r>
              <a:rPr lang="en-US" dirty="0" err="1"/>
              <a:t>trình</a:t>
            </a:r>
            <a:r>
              <a:rPr lang="en-US" dirty="0"/>
              <a:t> </a:t>
            </a:r>
            <a:r>
              <a:rPr lang="en-US" dirty="0" err="1"/>
              <a:t>tự</a:t>
            </a:r>
            <a:r>
              <a:rPr lang="en-US" dirty="0"/>
              <a:t> </a:t>
            </a:r>
            <a:r>
              <a:rPr lang="en-US" dirty="0" err="1"/>
              <a:t>tế</a:t>
            </a:r>
            <a:r>
              <a:rPr lang="en-US" dirty="0"/>
              <a:t> </a:t>
            </a:r>
            <a:r>
              <a:rPr lang="en-US" dirty="0" err="1"/>
              <a:t>bào</a:t>
            </a:r>
            <a:r>
              <a:rPr lang="en-US" dirty="0"/>
              <a:t> </a:t>
            </a:r>
            <a:r>
              <a:rPr lang="en-US" dirty="0" err="1"/>
              <a:t>đơn</a:t>
            </a:r>
            <a:r>
              <a:rPr lang="en-US" dirty="0"/>
              <a:t>, protein </a:t>
            </a:r>
            <a:r>
              <a:rPr lang="en-US" dirty="0" err="1"/>
              <a:t>và</a:t>
            </a:r>
            <a:r>
              <a:rPr lang="en-US" dirty="0"/>
              <a:t> </a:t>
            </a:r>
            <a:r>
              <a:rPr lang="en-US" dirty="0" err="1"/>
              <a:t>kháng</a:t>
            </a:r>
            <a:r>
              <a:rPr lang="en-US" dirty="0"/>
              <a:t> </a:t>
            </a:r>
            <a:r>
              <a:rPr lang="en-US" dirty="0" err="1"/>
              <a:t>thể</a:t>
            </a:r>
            <a:r>
              <a:rPr lang="en-US" dirty="0"/>
              <a:t>.</a:t>
            </a:r>
          </a:p>
          <a:p>
            <a:r>
              <a:rPr lang="en-US" dirty="0"/>
              <a:t>-Trong </a:t>
            </a:r>
            <a:r>
              <a:rPr lang="en-US" dirty="0" err="1"/>
              <a:t>lĩnh</a:t>
            </a:r>
            <a:r>
              <a:rPr lang="en-US" dirty="0"/>
              <a:t> </a:t>
            </a:r>
            <a:r>
              <a:rPr lang="en-US" dirty="0" err="1"/>
              <a:t>vực</a:t>
            </a:r>
            <a:r>
              <a:rPr lang="en-US" dirty="0"/>
              <a:t> genomics, RIVN </a:t>
            </a:r>
            <a:r>
              <a:rPr lang="en-US" dirty="0" err="1"/>
              <a:t>cung</a:t>
            </a:r>
            <a:r>
              <a:rPr lang="en-US" dirty="0"/>
              <a:t> </a:t>
            </a:r>
            <a:r>
              <a:rPr lang="en-US" dirty="0" err="1"/>
              <a:t>cấp</a:t>
            </a:r>
            <a:r>
              <a:rPr lang="en-US" dirty="0"/>
              <a:t> </a:t>
            </a:r>
            <a:r>
              <a:rPr lang="en-US" dirty="0" err="1"/>
              <a:t>hệ</a:t>
            </a:r>
            <a:r>
              <a:rPr lang="en-US" dirty="0"/>
              <a:t> </a:t>
            </a:r>
            <a:r>
              <a:rPr lang="en-US" dirty="0" err="1"/>
              <a:t>máy</a:t>
            </a:r>
            <a:r>
              <a:rPr lang="en-US" dirty="0"/>
              <a:t> </a:t>
            </a:r>
            <a:r>
              <a:rPr lang="en-US" dirty="0" err="1"/>
              <a:t>giải</a:t>
            </a:r>
            <a:r>
              <a:rPr lang="en-US" dirty="0"/>
              <a:t> </a:t>
            </a:r>
            <a:r>
              <a:rPr lang="en-US" dirty="0" err="1"/>
              <a:t>trình</a:t>
            </a:r>
            <a:r>
              <a:rPr lang="en-US" dirty="0"/>
              <a:t> </a:t>
            </a:r>
            <a:r>
              <a:rPr lang="en-US" dirty="0" err="1"/>
              <a:t>tự</a:t>
            </a:r>
            <a:r>
              <a:rPr lang="en-US" dirty="0"/>
              <a:t> </a:t>
            </a:r>
            <a:r>
              <a:rPr lang="en-US" dirty="0" err="1"/>
              <a:t>tế</a:t>
            </a:r>
            <a:r>
              <a:rPr lang="en-US" dirty="0"/>
              <a:t> </a:t>
            </a:r>
            <a:r>
              <a:rPr lang="en-US" dirty="0" err="1"/>
              <a:t>hệ</a:t>
            </a:r>
            <a:r>
              <a:rPr lang="en-US" dirty="0"/>
              <a:t> </a:t>
            </a:r>
            <a:r>
              <a:rPr lang="en-US" dirty="0" err="1"/>
              <a:t>thứ</a:t>
            </a:r>
            <a:r>
              <a:rPr lang="en-US" dirty="0"/>
              <a:t> 2 </a:t>
            </a:r>
            <a:r>
              <a:rPr lang="en-US" dirty="0" err="1"/>
              <a:t>của</a:t>
            </a:r>
            <a:r>
              <a:rPr lang="en-US" dirty="0"/>
              <a:t> </a:t>
            </a:r>
            <a:r>
              <a:rPr lang="en-US" dirty="0" err="1"/>
              <a:t>hãng</a:t>
            </a:r>
            <a:r>
              <a:rPr lang="en-US" dirty="0"/>
              <a:t> MGI, </a:t>
            </a:r>
            <a:r>
              <a:rPr lang="en-US" dirty="0" err="1"/>
              <a:t>và</a:t>
            </a:r>
            <a:r>
              <a:rPr lang="en-US" dirty="0"/>
              <a:t> </a:t>
            </a:r>
            <a:r>
              <a:rPr lang="en-US" dirty="0" err="1"/>
              <a:t>các</a:t>
            </a:r>
            <a:r>
              <a:rPr lang="en-US" dirty="0"/>
              <a:t> </a:t>
            </a:r>
            <a:r>
              <a:rPr lang="en-US" dirty="0" err="1"/>
              <a:t>hóa</a:t>
            </a:r>
            <a:r>
              <a:rPr lang="en-US" dirty="0"/>
              <a:t> </a:t>
            </a:r>
            <a:r>
              <a:rPr lang="en-US" dirty="0" err="1"/>
              <a:t>chất</a:t>
            </a:r>
            <a:r>
              <a:rPr lang="en-US" dirty="0"/>
              <a:t> </a:t>
            </a:r>
            <a:r>
              <a:rPr lang="en-US" dirty="0" err="1"/>
              <a:t>cho</a:t>
            </a:r>
            <a:r>
              <a:rPr lang="en-US" dirty="0"/>
              <a:t> </a:t>
            </a:r>
            <a:r>
              <a:rPr lang="en-US" dirty="0" err="1"/>
              <a:t>giải</a:t>
            </a:r>
            <a:r>
              <a:rPr lang="en-US" dirty="0"/>
              <a:t> </a:t>
            </a:r>
            <a:r>
              <a:rPr lang="en-US" dirty="0" err="1"/>
              <a:t>trình</a:t>
            </a:r>
            <a:r>
              <a:rPr lang="en-US" dirty="0"/>
              <a:t> </a:t>
            </a:r>
            <a:r>
              <a:rPr lang="en-US" dirty="0" err="1"/>
              <a:t>tự</a:t>
            </a:r>
            <a:r>
              <a:rPr lang="en-US" dirty="0"/>
              <a:t> </a:t>
            </a:r>
            <a:r>
              <a:rPr lang="en-US" dirty="0" err="1"/>
              <a:t>của</a:t>
            </a:r>
            <a:r>
              <a:rPr lang="en-US" dirty="0"/>
              <a:t> Twist </a:t>
            </a:r>
            <a:r>
              <a:rPr lang="en-US" dirty="0" err="1"/>
              <a:t>và</a:t>
            </a:r>
            <a:r>
              <a:rPr lang="en-US" dirty="0"/>
              <a:t> Genes2Me, </a:t>
            </a:r>
            <a:r>
              <a:rPr lang="en-US" dirty="0" err="1"/>
              <a:t>hóa</a:t>
            </a:r>
            <a:r>
              <a:rPr lang="en-US" dirty="0"/>
              <a:t> </a:t>
            </a:r>
            <a:r>
              <a:rPr lang="en-US" dirty="0" err="1"/>
              <a:t>chất</a:t>
            </a:r>
            <a:r>
              <a:rPr lang="en-US" dirty="0"/>
              <a:t> </a:t>
            </a:r>
            <a:r>
              <a:rPr lang="en-US" dirty="0" err="1"/>
              <a:t>của</a:t>
            </a:r>
            <a:r>
              <a:rPr lang="en-US" dirty="0"/>
              <a:t> 2 </a:t>
            </a:r>
            <a:r>
              <a:rPr lang="en-US" dirty="0" err="1"/>
              <a:t>hãng</a:t>
            </a:r>
            <a:r>
              <a:rPr lang="en-US" dirty="0"/>
              <a:t> </a:t>
            </a:r>
            <a:r>
              <a:rPr lang="en-US" dirty="0" err="1"/>
              <a:t>này</a:t>
            </a:r>
            <a:r>
              <a:rPr lang="en-US" dirty="0"/>
              <a:t> </a:t>
            </a:r>
            <a:r>
              <a:rPr lang="en-US" dirty="0" err="1"/>
              <a:t>đều</a:t>
            </a:r>
            <a:r>
              <a:rPr lang="en-US" dirty="0"/>
              <a:t> </a:t>
            </a:r>
            <a:r>
              <a:rPr lang="en-US" dirty="0" err="1"/>
              <a:t>theo</a:t>
            </a:r>
            <a:r>
              <a:rPr lang="en-US" dirty="0"/>
              <a:t> </a:t>
            </a:r>
            <a:r>
              <a:rPr lang="en-US" dirty="0" err="1"/>
              <a:t>phương</a:t>
            </a:r>
            <a:r>
              <a:rPr lang="en-US" dirty="0"/>
              <a:t> </a:t>
            </a:r>
            <a:r>
              <a:rPr lang="en-US" dirty="0" err="1"/>
              <a:t>pháp</a:t>
            </a:r>
            <a:r>
              <a:rPr lang="en-US" dirty="0"/>
              <a:t> hybridization capture hay </a:t>
            </a:r>
            <a:r>
              <a:rPr lang="en-US" dirty="0" err="1"/>
              <a:t>còn</a:t>
            </a:r>
            <a:r>
              <a:rPr lang="en-US" dirty="0"/>
              <a:t> </a:t>
            </a:r>
            <a:r>
              <a:rPr lang="en-US" dirty="0" err="1"/>
              <a:t>gọi</a:t>
            </a:r>
            <a:r>
              <a:rPr lang="en-US" dirty="0"/>
              <a:t> </a:t>
            </a:r>
            <a:r>
              <a:rPr lang="en-US" dirty="0" err="1"/>
              <a:t>là</a:t>
            </a:r>
            <a:r>
              <a:rPr lang="en-US" dirty="0"/>
              <a:t> pp </a:t>
            </a:r>
            <a:r>
              <a:rPr lang="en-US" dirty="0" err="1"/>
              <a:t>bắt</a:t>
            </a:r>
            <a:r>
              <a:rPr lang="en-US" dirty="0"/>
              <a:t> </a:t>
            </a:r>
            <a:r>
              <a:rPr lang="en-US" dirty="0" err="1"/>
              <a:t>cặp</a:t>
            </a:r>
            <a:r>
              <a:rPr lang="en-US" dirty="0"/>
              <a:t> </a:t>
            </a:r>
            <a:r>
              <a:rPr lang="en-US" dirty="0" err="1"/>
              <a:t>lai</a:t>
            </a:r>
            <a:r>
              <a:rPr lang="en-US" dirty="0"/>
              <a:t> </a:t>
            </a:r>
            <a:r>
              <a:rPr lang="en-US" dirty="0" err="1"/>
              <a:t>phân</a:t>
            </a:r>
            <a:r>
              <a:rPr lang="en-US" dirty="0"/>
              <a:t> </a:t>
            </a:r>
            <a:r>
              <a:rPr lang="en-US" dirty="0" err="1"/>
              <a:t>tử</a:t>
            </a:r>
            <a:r>
              <a:rPr lang="en-US" dirty="0"/>
              <a:t>, Twist </a:t>
            </a:r>
            <a:r>
              <a:rPr lang="en-US" dirty="0" err="1"/>
              <a:t>thiên</a:t>
            </a:r>
            <a:r>
              <a:rPr lang="en-US" dirty="0"/>
              <a:t> </a:t>
            </a:r>
            <a:r>
              <a:rPr lang="en-US" dirty="0" err="1"/>
              <a:t>về</a:t>
            </a:r>
            <a:r>
              <a:rPr lang="en-US" dirty="0"/>
              <a:t> </a:t>
            </a:r>
            <a:r>
              <a:rPr lang="en-US" sz="1200" dirty="0">
                <a:latin typeface="Arial" panose="020B0604020202020204" pitchFamily="34" charset="0"/>
                <a:cs typeface="Arial" panose="020B0604020202020204" pitchFamily="34" charset="0"/>
              </a:rPr>
              <a:t>panel</a:t>
            </a:r>
            <a:r>
              <a:rPr lang="en-US" dirty="0"/>
              <a:t> </a:t>
            </a:r>
            <a:r>
              <a:rPr lang="en-US" dirty="0" err="1"/>
              <a:t>các</a:t>
            </a:r>
            <a:r>
              <a:rPr lang="en-US" dirty="0"/>
              <a:t> </a:t>
            </a:r>
            <a:r>
              <a:rPr lang="en-US" sz="1200" dirty="0" err="1">
                <a:latin typeface="Arial" panose="020B0604020202020204" pitchFamily="34" charset="0"/>
                <a:cs typeface="Arial" panose="020B0604020202020204" pitchFamily="34" charset="0"/>
              </a:rPr>
              <a:t>hiệu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chỉnh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thiết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kế</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theo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yêu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cầu</a:t>
            </a:r>
            <a:r>
              <a:rPr lang="en-US" sz="1200" dirty="0">
                <a:latin typeface="Arial" panose="020B0604020202020204" pitchFamily="34" charset="0"/>
                <a:cs typeface="Arial" panose="020B0604020202020204" pitchFamily="34" charset="0"/>
              </a:rPr>
              <a:t>, Gens2me </a:t>
            </a:r>
            <a:r>
              <a:rPr lang="en-US" sz="1200" dirty="0" err="1">
                <a:latin typeface="Arial" panose="020B0604020202020204" pitchFamily="34" charset="0"/>
                <a:cs typeface="Arial" panose="020B0604020202020204" pitchFamily="34" charset="0"/>
              </a:rPr>
              <a:t>là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các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giải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pháp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đầy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đủ</a:t>
            </a:r>
            <a:r>
              <a:rPr lang="en-US" sz="1200" dirty="0">
                <a:latin typeface="Arial" panose="020B0604020202020204" pitchFamily="34" charset="0"/>
                <a:cs typeface="Arial" panose="020B0604020202020204" pitchFamily="34" charset="0"/>
              </a:rPr>
              <a:t> IVD. </a:t>
            </a:r>
            <a:r>
              <a:rPr lang="en-US" sz="1200" dirty="0" err="1">
                <a:latin typeface="Arial" panose="020B0604020202020204" pitchFamily="34" charset="0"/>
                <a:cs typeface="Arial" panose="020B0604020202020204" pitchFamily="34" charset="0"/>
              </a:rPr>
              <a:t>Ngoài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ra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còn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có</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hệ</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thống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cường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độ</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biểu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hiện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nhiều</a:t>
            </a:r>
            <a:r>
              <a:rPr lang="en-US" sz="1200" dirty="0">
                <a:latin typeface="Arial" panose="020B0604020202020204" pitchFamily="34" charset="0"/>
                <a:cs typeface="Arial" panose="020B0604020202020204" pitchFamily="34" charset="0"/>
              </a:rPr>
              <a:t> gen –</a:t>
            </a:r>
            <a:r>
              <a:rPr lang="en-US" sz="1200" dirty="0" err="1">
                <a:latin typeface="Arial" panose="020B0604020202020204" pitchFamily="34" charset="0"/>
                <a:cs typeface="Arial" panose="020B0604020202020204" pitchFamily="34" charset="0"/>
              </a:rPr>
              <a:t>Nanostring</a:t>
            </a:r>
            <a:r>
              <a:rPr lang="en-US" sz="1200" dirty="0">
                <a:latin typeface="Arial" panose="020B0604020202020204" pitchFamily="34" charset="0"/>
                <a:cs typeface="Arial" panose="020B0604020202020204" pitchFamily="34" charset="0"/>
              </a:rPr>
              <a:t> hay </a:t>
            </a:r>
            <a:r>
              <a:rPr lang="en-US" sz="1200" dirty="0" err="1">
                <a:latin typeface="Arial" panose="020B0604020202020204" pitchFamily="34" charset="0"/>
                <a:cs typeface="Arial" panose="020B0604020202020204" pitchFamily="34" charset="0"/>
              </a:rPr>
              <a:t>hệ</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thống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xét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nghiệm</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khối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ung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thư</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từ</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mẫu</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máu</a:t>
            </a:r>
            <a:endParaRPr lang="en-US" sz="1200" dirty="0">
              <a:latin typeface="Arial" panose="020B0604020202020204" pitchFamily="34" charset="0"/>
              <a:cs typeface="Arial" panose="020B0604020202020204" pitchFamily="34" charset="0"/>
            </a:endParaRPr>
          </a:p>
          <a:p>
            <a:pPr marL="171450" indent="-171450">
              <a:buFontTx/>
              <a:buChar char="-"/>
            </a:pPr>
            <a:r>
              <a:rPr lang="en-US" sz="1200" dirty="0" err="1">
                <a:latin typeface="Arial" panose="020B0604020202020204" pitchFamily="34" charset="0"/>
                <a:cs typeface="Arial" panose="020B0604020202020204" pitchFamily="34" charset="0"/>
              </a:rPr>
              <a:t>Giải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pháp</a:t>
            </a:r>
            <a:r>
              <a:rPr lang="en-US" sz="1200" dirty="0">
                <a:latin typeface="Arial" panose="020B0604020202020204" pitchFamily="34" charset="0"/>
                <a:cs typeface="Arial" panose="020B0604020202020204" pitchFamily="34" charset="0"/>
              </a:rPr>
              <a:t> GTT TB </a:t>
            </a:r>
            <a:r>
              <a:rPr lang="en-US" sz="1200" dirty="0" err="1">
                <a:latin typeface="Arial" panose="020B0604020202020204" pitchFamily="34" charset="0"/>
                <a:cs typeface="Arial" panose="020B0604020202020204" pitchFamily="34" charset="0"/>
              </a:rPr>
              <a:t>đơn</a:t>
            </a:r>
            <a:r>
              <a:rPr lang="en-US" sz="1200" dirty="0">
                <a:latin typeface="Arial" panose="020B0604020202020204" pitchFamily="34" charset="0"/>
                <a:cs typeface="Arial" panose="020B0604020202020204" pitchFamily="34" charset="0"/>
              </a:rPr>
              <a:t>, RIVN </a:t>
            </a:r>
            <a:r>
              <a:rPr lang="en-US" sz="1200" dirty="0" err="1">
                <a:latin typeface="Arial" panose="020B0604020202020204" pitchFamily="34" charset="0"/>
                <a:cs typeface="Arial" panose="020B0604020202020204" pitchFamily="34" charset="0"/>
              </a:rPr>
              <a:t>cung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cấp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thiết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bị</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phục</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vụ</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giải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trình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tự</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tế</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bào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đơn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trên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nền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tảng</a:t>
            </a:r>
            <a:r>
              <a:rPr lang="en-US" sz="1200" dirty="0">
                <a:latin typeface="Arial" panose="020B0604020202020204" pitchFamily="34" charset="0"/>
                <a:cs typeface="Arial" panose="020B0604020202020204" pitchFamily="34" charset="0"/>
              </a:rPr>
              <a:t> DNA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protein </a:t>
            </a:r>
            <a:r>
              <a:rPr lang="en-US" sz="1200" dirty="0" err="1">
                <a:latin typeface="Arial" panose="020B0604020202020204" pitchFamily="34" charset="0"/>
                <a:cs typeface="Arial" panose="020B0604020202020204" pitchFamily="34" charset="0"/>
              </a:rPr>
              <a:t>multinomics</a:t>
            </a:r>
            <a:r>
              <a:rPr lang="en-US" sz="1200" dirty="0">
                <a:latin typeface="Arial" panose="020B0604020202020204" pitchFamily="34" charset="0"/>
                <a:cs typeface="Arial" panose="020B0604020202020204" pitchFamily="34" charset="0"/>
              </a:rPr>
              <a:t> –DNA </a:t>
            </a:r>
            <a:r>
              <a:rPr lang="en-US" sz="1200" dirty="0" err="1">
                <a:latin typeface="Arial" panose="020B0604020202020204" pitchFamily="34" charset="0"/>
                <a:cs typeface="Arial" panose="020B0604020202020204" pitchFamily="34" charset="0"/>
              </a:rPr>
              <a:t>singlecell</a:t>
            </a:r>
            <a:r>
              <a:rPr lang="en-US" sz="1200" dirty="0">
                <a:latin typeface="Arial" panose="020B0604020202020204" pitchFamily="34" charset="0"/>
                <a:cs typeface="Arial" panose="020B0604020202020204" pitchFamily="34" charset="0"/>
              </a:rPr>
              <a:t> sequencing –Mission Bio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kit </a:t>
            </a:r>
            <a:r>
              <a:rPr lang="en-US" sz="1200" dirty="0" err="1">
                <a:latin typeface="Arial" panose="020B0604020202020204" pitchFamily="34" charset="0"/>
                <a:cs typeface="Arial" panose="020B0604020202020204" pitchFamily="34" charset="0"/>
              </a:rPr>
              <a:t>giải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trình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tự</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tế</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nào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đơn</a:t>
            </a:r>
            <a:r>
              <a:rPr lang="en-US" sz="1200" dirty="0">
                <a:latin typeface="Arial" panose="020B0604020202020204" pitchFamily="34" charset="0"/>
                <a:cs typeface="Arial" panose="020B0604020202020204" pitchFamily="34" charset="0"/>
              </a:rPr>
              <a:t> (ko </a:t>
            </a:r>
            <a:r>
              <a:rPr lang="en-US" sz="1200" dirty="0" err="1">
                <a:latin typeface="Arial" panose="020B0604020202020204" pitchFamily="34" charset="0"/>
                <a:cs typeface="Arial" panose="020B0604020202020204" pitchFamily="34" charset="0"/>
              </a:rPr>
              <a:t>cần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thiết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bị</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trên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nền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tảng</a:t>
            </a:r>
            <a:r>
              <a:rPr lang="en-US" sz="1200" dirty="0">
                <a:latin typeface="Arial" panose="020B0604020202020204" pitchFamily="34" charset="0"/>
                <a:cs typeface="Arial" panose="020B0604020202020204" pitchFamily="34" charset="0"/>
              </a:rPr>
              <a:t> RNA- RNA </a:t>
            </a:r>
            <a:r>
              <a:rPr lang="en-US" sz="1200" dirty="0" err="1">
                <a:latin typeface="Arial" panose="020B0604020202020204" pitchFamily="34" charset="0"/>
                <a:cs typeface="Arial" panose="020B0604020202020204" pitchFamily="34" charset="0"/>
              </a:rPr>
              <a:t>singlecell</a:t>
            </a:r>
            <a:r>
              <a:rPr lang="en-US" sz="1200" dirty="0">
                <a:latin typeface="Arial" panose="020B0604020202020204" pitchFamily="34" charset="0"/>
                <a:cs typeface="Arial" panose="020B0604020202020204" pitchFamily="34" charset="0"/>
              </a:rPr>
              <a:t> sequencing, Parse </a:t>
            </a:r>
            <a:r>
              <a:rPr lang="en-US" sz="1200" dirty="0" err="1">
                <a:latin typeface="Arial" panose="020B0604020202020204" pitchFamily="34" charset="0"/>
                <a:cs typeface="Arial" panose="020B0604020202020204" pitchFamily="34" charset="0"/>
              </a:rPr>
              <a:t>BioSciense</a:t>
            </a:r>
            <a:r>
              <a:rPr lang="en-US" sz="1200" dirty="0">
                <a:latin typeface="Arial" panose="020B0604020202020204" pitchFamily="34" charset="0"/>
                <a:cs typeface="Arial" panose="020B0604020202020204" pitchFamily="34" charset="0"/>
              </a:rPr>
              <a:t>. </a:t>
            </a:r>
          </a:p>
          <a:p>
            <a:pPr marL="171450" indent="-171450">
              <a:buFontTx/>
              <a:buChar char="-"/>
            </a:pPr>
            <a:r>
              <a:rPr lang="en-US" sz="1200" dirty="0" err="1">
                <a:latin typeface="Arial" panose="020B0604020202020204" pitchFamily="34" charset="0"/>
                <a:cs typeface="Arial" panose="020B0604020202020204" pitchFamily="34" charset="0"/>
              </a:rPr>
              <a:t>Bên</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cạnh</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đó</a:t>
            </a:r>
            <a:r>
              <a:rPr lang="en-US" sz="1200" dirty="0">
                <a:latin typeface="Arial" panose="020B0604020202020204" pitchFamily="34" charset="0"/>
                <a:cs typeface="Arial" panose="020B0604020202020204" pitchFamily="34" charset="0"/>
              </a:rPr>
              <a:t>, RIVN </a:t>
            </a:r>
            <a:r>
              <a:rPr lang="en-US" sz="1200" dirty="0" err="1">
                <a:latin typeface="Arial" panose="020B0604020202020204" pitchFamily="34" charset="0"/>
                <a:cs typeface="Arial" panose="020B0604020202020204" pitchFamily="34" charset="0"/>
              </a:rPr>
              <a:t>cũng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cung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cấp</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kháng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thể</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protein </a:t>
            </a:r>
            <a:r>
              <a:rPr lang="en-US" sz="1200" dirty="0" err="1">
                <a:latin typeface="Arial" panose="020B0604020202020204" pitchFamily="34" charset="0"/>
                <a:cs typeface="Arial" panose="020B0604020202020204" pitchFamily="34" charset="0"/>
              </a:rPr>
              <a:t>của</a:t>
            </a:r>
            <a:r>
              <a:rPr lang="en-US" sz="1200" dirty="0">
                <a:latin typeface="Arial" panose="020B0604020202020204" pitchFamily="34" charset="0"/>
                <a:cs typeface="Arial" panose="020B0604020202020204" pitchFamily="34" charset="0"/>
              </a:rPr>
              <a:t> 2 </a:t>
            </a:r>
            <a:r>
              <a:rPr lang="en-US" sz="1200" dirty="0" err="1">
                <a:latin typeface="Arial" panose="020B0604020202020204" pitchFamily="34" charset="0"/>
                <a:cs typeface="Arial" panose="020B0604020202020204" pitchFamily="34" charset="0"/>
              </a:rPr>
              <a:t>hãng</a:t>
            </a:r>
            <a:r>
              <a:rPr lang="en-US" sz="1200" dirty="0">
                <a:latin typeface="Arial" panose="020B0604020202020204" pitchFamily="34" charset="0"/>
                <a:cs typeface="Arial" panose="020B0604020202020204" pitchFamily="34" charset="0"/>
              </a:rPr>
              <a:t> Protein Tech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Cell </a:t>
            </a:r>
            <a:r>
              <a:rPr lang="en-US" sz="1200" dirty="0" err="1">
                <a:latin typeface="Arial" panose="020B0604020202020204" pitchFamily="34" charset="0"/>
                <a:cs typeface="Arial" panose="020B0604020202020204" pitchFamily="34" charset="0"/>
              </a:rPr>
              <a:t>signalling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và</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hệ</a:t>
            </a:r>
            <a:r>
              <a:rPr lang="en-US" sz="1200" dirty="0">
                <a:latin typeface="Arial" panose="020B0604020202020204" pitchFamily="34" charset="0"/>
                <a:cs typeface="Arial" panose="020B0604020202020204" pitchFamily="34" charset="0"/>
              </a:rPr>
              <a:t> Elisa </a:t>
            </a:r>
            <a:r>
              <a:rPr lang="en-US" sz="1200" dirty="0" err="1">
                <a:latin typeface="Arial" panose="020B0604020202020204" pitchFamily="34" charset="0"/>
                <a:cs typeface="Arial" panose="020B0604020202020204" pitchFamily="34" charset="0"/>
              </a:rPr>
              <a:t>kĩ</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thuật</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số</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với</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độ</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nhạy</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cao</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hơn</a:t>
            </a:r>
            <a:r>
              <a:rPr lang="en-US" sz="1200" dirty="0">
                <a:latin typeface="Arial" panose="020B0604020202020204" pitchFamily="34" charset="0"/>
                <a:cs typeface="Arial" panose="020B0604020202020204" pitchFamily="34" charset="0"/>
              </a:rPr>
              <a:t> 1000 </a:t>
            </a:r>
            <a:r>
              <a:rPr lang="en-US" sz="1200" dirty="0" err="1">
                <a:latin typeface="Arial" panose="020B0604020202020204" pitchFamily="34" charset="0"/>
                <a:cs typeface="Arial" panose="020B0604020202020204" pitchFamily="34" charset="0"/>
              </a:rPr>
              <a:t>lần</a:t>
            </a:r>
            <a:r>
              <a:rPr lang="en-US" sz="1200" dirty="0">
                <a:latin typeface="Arial" panose="020B0604020202020204" pitchFamily="34" charset="0"/>
                <a:cs typeface="Arial" panose="020B0604020202020204" pitchFamily="34" charset="0"/>
              </a:rPr>
              <a:t> so </a:t>
            </a:r>
            <a:r>
              <a:rPr lang="en-US" sz="1200" dirty="0" err="1">
                <a:latin typeface="Arial" panose="020B0604020202020204" pitchFamily="34" charset="0"/>
                <a:cs typeface="Arial" panose="020B0604020202020204" pitchFamily="34" charset="0"/>
              </a:rPr>
              <a:t>với</a:t>
            </a:r>
            <a:r>
              <a:rPr lang="en-US" sz="1200" dirty="0">
                <a:latin typeface="Arial" panose="020B0604020202020204" pitchFamily="34" charset="0"/>
                <a:cs typeface="Arial" panose="020B0604020202020204" pitchFamily="34" charset="0"/>
              </a:rPr>
              <a:t> Elisa </a:t>
            </a:r>
            <a:r>
              <a:rPr lang="en-US" sz="1200" dirty="0" err="1">
                <a:latin typeface="Arial" panose="020B0604020202020204" pitchFamily="34" charset="0"/>
                <a:cs typeface="Arial" panose="020B0604020202020204" pitchFamily="34" charset="0"/>
              </a:rPr>
              <a:t>thông</a:t>
            </a:r>
            <a:r>
              <a:rPr lang="en-US" sz="1200" dirty="0">
                <a:latin typeface="Arial" panose="020B0604020202020204" pitchFamily="34" charset="0"/>
                <a:cs typeface="Arial" panose="020B0604020202020204" pitchFamily="34" charset="0"/>
              </a:rPr>
              <a:t> </a:t>
            </a:r>
            <a:r>
              <a:rPr lang="en-US" sz="1200" dirty="0" err="1">
                <a:latin typeface="Arial" panose="020B0604020202020204" pitchFamily="34" charset="0"/>
                <a:cs typeface="Arial" panose="020B0604020202020204" pitchFamily="34" charset="0"/>
              </a:rPr>
              <a:t>thường</a:t>
            </a:r>
            <a:endParaRPr lang="en-US" dirty="0"/>
          </a:p>
        </p:txBody>
      </p:sp>
      <p:sp>
        <p:nvSpPr>
          <p:cNvPr id="4" name="Slide Number Placeholder 3"/>
          <p:cNvSpPr>
            <a:spLocks noGrp="1"/>
          </p:cNvSpPr>
          <p:nvPr>
            <p:ph type="sldNum" sz="quarter" idx="5"/>
          </p:nvPr>
        </p:nvSpPr>
        <p:spPr/>
        <p:txBody>
          <a:bodyPr/>
          <a:lstStyle/>
          <a:p>
            <a:fld id="{A3615BFC-EAA4-4206-BD15-8AE69766BFED}" type="slidenum">
              <a:rPr lang="en-US" smtClean="0"/>
              <a:t>3</a:t>
            </a:fld>
            <a:endParaRPr lang="en-US"/>
          </a:p>
        </p:txBody>
      </p:sp>
    </p:spTree>
    <p:extLst>
      <p:ext uri="{BB962C8B-B14F-4D97-AF65-F5344CB8AC3E}">
        <p14:creationId xmlns:p14="http://schemas.microsoft.com/office/powerpoint/2010/main" val="8743944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Quy </a:t>
            </a:r>
            <a:r>
              <a:rPr lang="en-US" dirty="0" err="1"/>
              <a:t>trình</a:t>
            </a:r>
            <a:r>
              <a:rPr lang="en-US" dirty="0"/>
              <a:t> GTT </a:t>
            </a:r>
            <a:r>
              <a:rPr lang="en-US" dirty="0" err="1"/>
              <a:t>sàng</a:t>
            </a:r>
            <a:r>
              <a:rPr lang="en-US" dirty="0"/>
              <a:t> </a:t>
            </a:r>
            <a:r>
              <a:rPr lang="en-US" dirty="0" err="1"/>
              <a:t>lọc</a:t>
            </a:r>
            <a:r>
              <a:rPr lang="en-US" dirty="0"/>
              <a:t>, </a:t>
            </a:r>
            <a:r>
              <a:rPr lang="en-US" dirty="0" err="1"/>
              <a:t>điều</a:t>
            </a:r>
            <a:r>
              <a:rPr lang="en-US" dirty="0"/>
              <a:t> </a:t>
            </a:r>
            <a:r>
              <a:rPr lang="en-US" dirty="0" err="1"/>
              <a:t>trị</a:t>
            </a:r>
            <a:r>
              <a:rPr lang="en-US" dirty="0"/>
              <a:t> </a:t>
            </a:r>
            <a:r>
              <a:rPr lang="en-US" dirty="0" err="1"/>
              <a:t>và</a:t>
            </a:r>
            <a:r>
              <a:rPr lang="en-US" dirty="0"/>
              <a:t> </a:t>
            </a:r>
            <a:r>
              <a:rPr lang="en-US" dirty="0" err="1"/>
              <a:t>ngăn</a:t>
            </a:r>
            <a:r>
              <a:rPr lang="en-US" dirty="0"/>
              <a:t> </a:t>
            </a:r>
            <a:r>
              <a:rPr lang="en-US" dirty="0" err="1"/>
              <a:t>ngừa</a:t>
            </a:r>
            <a:r>
              <a:rPr lang="en-US" dirty="0"/>
              <a:t> UT bao </a:t>
            </a:r>
            <a:r>
              <a:rPr lang="en-US" dirty="0" err="1"/>
              <a:t>gồm</a:t>
            </a:r>
            <a:r>
              <a:rPr lang="en-US" dirty="0"/>
              <a:t> 4 </a:t>
            </a:r>
            <a:r>
              <a:rPr lang="en-US" dirty="0" err="1"/>
              <a:t>bước</a:t>
            </a:r>
            <a:r>
              <a:rPr lang="en-US" dirty="0"/>
              <a:t>. </a:t>
            </a:r>
          </a:p>
          <a:p>
            <a:pPr marL="0" indent="0">
              <a:buFontTx/>
              <a:buNone/>
            </a:pPr>
            <a:r>
              <a:rPr lang="en-US" dirty="0"/>
              <a:t>+ </a:t>
            </a:r>
            <a:r>
              <a:rPr lang="en-US" dirty="0" err="1"/>
              <a:t>Tách</a:t>
            </a:r>
            <a:r>
              <a:rPr lang="en-US" dirty="0"/>
              <a:t> </a:t>
            </a:r>
            <a:r>
              <a:rPr lang="en-US" dirty="0" err="1"/>
              <a:t>chiêt</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r>
              <a:rPr lang="en-US" dirty="0" err="1"/>
              <a:t>Chuẩn</a:t>
            </a:r>
            <a:r>
              <a:rPr lang="en-US" dirty="0"/>
              <a:t> </a:t>
            </a:r>
            <a:r>
              <a:rPr lang="en-US" dirty="0" err="1"/>
              <a:t>bị</a:t>
            </a:r>
            <a:r>
              <a:rPr lang="en-US" dirty="0"/>
              <a:t> </a:t>
            </a:r>
            <a:r>
              <a:rPr lang="en-US" dirty="0" err="1"/>
              <a:t>thư</a:t>
            </a:r>
            <a:r>
              <a:rPr lang="en-US" dirty="0"/>
              <a:t> </a:t>
            </a:r>
            <a:r>
              <a:rPr lang="en-US" dirty="0" err="1"/>
              <a:t>viện</a:t>
            </a:r>
            <a:r>
              <a:rPr lang="en-US" dirty="0"/>
              <a:t>: Cung </a:t>
            </a:r>
            <a:r>
              <a:rPr lang="en-US" dirty="0" err="1"/>
              <a:t>cấp</a:t>
            </a:r>
            <a:r>
              <a:rPr lang="en-US" dirty="0"/>
              <a:t> </a:t>
            </a:r>
            <a:r>
              <a:rPr lang="en-US" dirty="0" err="1"/>
              <a:t>giải</a:t>
            </a:r>
            <a:r>
              <a:rPr lang="en-US" dirty="0"/>
              <a:t> </a:t>
            </a:r>
            <a:r>
              <a:rPr lang="en-US" dirty="0" err="1"/>
              <a:t>pháp</a:t>
            </a:r>
            <a:r>
              <a:rPr lang="en-US" dirty="0"/>
              <a:t> </a:t>
            </a:r>
            <a:r>
              <a:rPr lang="en-US" dirty="0" err="1"/>
              <a:t>toàn</a:t>
            </a:r>
            <a:r>
              <a:rPr lang="en-US" dirty="0"/>
              <a:t> </a:t>
            </a:r>
            <a:r>
              <a:rPr lang="en-US" dirty="0" err="1"/>
              <a:t>diện</a:t>
            </a:r>
            <a:r>
              <a:rPr lang="en-US" dirty="0"/>
              <a:t> </a:t>
            </a:r>
            <a:r>
              <a:rPr lang="en-US" dirty="0" err="1"/>
              <a:t>với</a:t>
            </a:r>
            <a:r>
              <a:rPr lang="en-US" dirty="0"/>
              <a:t> </a:t>
            </a:r>
            <a:r>
              <a:rPr lang="en-US" dirty="0" err="1"/>
              <a:t>đa</a:t>
            </a:r>
            <a:r>
              <a:rPr lang="en-US" dirty="0"/>
              <a:t> </a:t>
            </a:r>
            <a:r>
              <a:rPr lang="en-US" dirty="0" err="1"/>
              <a:t>dạng</a:t>
            </a:r>
            <a:r>
              <a:rPr lang="en-US" dirty="0"/>
              <a:t> </a:t>
            </a:r>
            <a:r>
              <a:rPr lang="en-US" dirty="0" err="1"/>
              <a:t>dòng</a:t>
            </a:r>
            <a:r>
              <a:rPr lang="en-US" dirty="0"/>
              <a:t> </a:t>
            </a:r>
            <a:r>
              <a:rPr lang="en-US" dirty="0" err="1"/>
              <a:t>sản</a:t>
            </a:r>
            <a:r>
              <a:rPr lang="en-US" dirty="0"/>
              <a:t> </a:t>
            </a:r>
            <a:r>
              <a:rPr lang="en-US" dirty="0" err="1"/>
              <a:t>phẩm</a:t>
            </a:r>
            <a:r>
              <a:rPr lang="en-US" dirty="0"/>
              <a:t> </a:t>
            </a:r>
            <a:r>
              <a:rPr lang="en-US" dirty="0" err="1"/>
              <a:t>theo</a:t>
            </a:r>
            <a:r>
              <a:rPr lang="en-US" dirty="0"/>
              <a:t> </a:t>
            </a:r>
            <a:r>
              <a:rPr lang="en-US" dirty="0" err="1"/>
              <a:t>các</a:t>
            </a:r>
            <a:r>
              <a:rPr lang="en-US" dirty="0"/>
              <a:t> </a:t>
            </a:r>
            <a:r>
              <a:rPr lang="en-US" dirty="0" err="1"/>
              <a:t>phương</a:t>
            </a:r>
            <a:r>
              <a:rPr lang="en-US" dirty="0"/>
              <a:t> </a:t>
            </a:r>
            <a:r>
              <a:rPr lang="en-US" dirty="0" err="1"/>
              <a:t>pháp</a:t>
            </a:r>
            <a:r>
              <a:rPr lang="en-US" dirty="0"/>
              <a:t> </a:t>
            </a:r>
            <a:r>
              <a:rPr lang="en-US" dirty="0" err="1"/>
              <a:t>khác</a:t>
            </a:r>
            <a:r>
              <a:rPr lang="en-US" dirty="0"/>
              <a:t> </a:t>
            </a:r>
            <a:r>
              <a:rPr lang="en-US" dirty="0" err="1"/>
              <a:t>nhau</a:t>
            </a:r>
            <a:r>
              <a:rPr lang="en-US" dirty="0"/>
              <a:t> – </a:t>
            </a:r>
            <a:r>
              <a:rPr lang="en-US" dirty="0" err="1"/>
              <a:t>đầy</a:t>
            </a:r>
            <a:r>
              <a:rPr lang="en-US" dirty="0"/>
              <a:t> </a:t>
            </a:r>
            <a:r>
              <a:rPr lang="en-US" dirty="0" err="1"/>
              <a:t>đủ</a:t>
            </a:r>
            <a:r>
              <a:rPr lang="en-US" dirty="0"/>
              <a:t> </a:t>
            </a:r>
            <a:r>
              <a:rPr lang="en-US" dirty="0" err="1"/>
              <a:t>chứng</a:t>
            </a:r>
            <a:r>
              <a:rPr lang="en-US" dirty="0"/>
              <a:t> </a:t>
            </a:r>
            <a:r>
              <a:rPr lang="en-US" dirty="0" err="1"/>
              <a:t>nhận</a:t>
            </a:r>
            <a:r>
              <a:rPr lang="en-US" dirty="0"/>
              <a:t> IVD </a:t>
            </a:r>
            <a:r>
              <a:rPr lang="en-US" dirty="0" err="1"/>
              <a:t>cho</a:t>
            </a:r>
            <a:r>
              <a:rPr lang="en-US" dirty="0"/>
              <a:t> </a:t>
            </a:r>
            <a:r>
              <a:rPr lang="en-US" dirty="0" err="1"/>
              <a:t>xét</a:t>
            </a:r>
            <a:r>
              <a:rPr lang="en-US" dirty="0"/>
              <a:t> </a:t>
            </a:r>
            <a:r>
              <a:rPr lang="en-US" dirty="0" err="1"/>
              <a:t>nghiệm</a:t>
            </a:r>
            <a:r>
              <a:rPr lang="en-US" dirty="0"/>
              <a:t> </a:t>
            </a:r>
            <a:r>
              <a:rPr lang="en-US" dirty="0" err="1"/>
              <a:t>lâm</a:t>
            </a:r>
            <a:r>
              <a:rPr lang="en-US" dirty="0"/>
              <a:t> </a:t>
            </a:r>
            <a:r>
              <a:rPr lang="en-US" dirty="0" err="1"/>
              <a:t>sàng</a:t>
            </a:r>
            <a:r>
              <a:rPr lang="en-US" dirty="0"/>
              <a:t> </a:t>
            </a:r>
            <a:r>
              <a:rPr lang="en-US" dirty="0" err="1"/>
              <a:t>và</a:t>
            </a:r>
            <a:r>
              <a:rPr lang="en-US" dirty="0"/>
              <a:t> RUO </a:t>
            </a:r>
            <a:r>
              <a:rPr lang="en-US" dirty="0" err="1"/>
              <a:t>cho</a:t>
            </a:r>
            <a:r>
              <a:rPr lang="en-US" dirty="0"/>
              <a:t> </a:t>
            </a:r>
            <a:r>
              <a:rPr lang="en-US" dirty="0" err="1"/>
              <a:t>nghiên</a:t>
            </a:r>
            <a:r>
              <a:rPr lang="en-US" dirty="0"/>
              <a:t> </a:t>
            </a:r>
            <a:r>
              <a:rPr lang="en-US" dirty="0" err="1"/>
              <a:t>cứu</a:t>
            </a:r>
            <a:endParaRPr lang="en-US" dirty="0"/>
          </a:p>
          <a:p>
            <a:pPr marL="0" indent="0">
              <a:buFontTx/>
              <a:buNone/>
            </a:pPr>
            <a:r>
              <a:rPr lang="en-US" dirty="0"/>
              <a:t>+</a:t>
            </a:r>
            <a:r>
              <a:rPr lang="en-US" dirty="0" err="1"/>
              <a:t>Giải</a:t>
            </a:r>
            <a:r>
              <a:rPr lang="en-US" dirty="0"/>
              <a:t> </a:t>
            </a:r>
            <a:r>
              <a:rPr lang="en-US" dirty="0" err="1"/>
              <a:t>trình</a:t>
            </a:r>
            <a:r>
              <a:rPr lang="en-US" dirty="0"/>
              <a:t> </a:t>
            </a:r>
            <a:r>
              <a:rPr lang="en-US" dirty="0" err="1"/>
              <a:t>tự</a:t>
            </a:r>
            <a:endParaRPr lang="en-US" dirty="0"/>
          </a:p>
          <a:p>
            <a:pPr marL="0" indent="0">
              <a:buFontTx/>
              <a:buNone/>
            </a:pPr>
            <a:r>
              <a:rPr lang="en-US" dirty="0"/>
              <a:t>+</a:t>
            </a:r>
            <a:r>
              <a:rPr lang="en-US" dirty="0" err="1"/>
              <a:t>Phân</a:t>
            </a:r>
            <a:r>
              <a:rPr lang="en-US" dirty="0"/>
              <a:t> </a:t>
            </a:r>
            <a:r>
              <a:rPr lang="en-US" dirty="0" err="1"/>
              <a:t>tích</a:t>
            </a:r>
            <a:r>
              <a:rPr lang="en-US" dirty="0"/>
              <a:t> KQ</a:t>
            </a:r>
          </a:p>
          <a:p>
            <a:pPr marL="0" indent="0">
              <a:buFontTx/>
              <a:buNone/>
            </a:pPr>
            <a:r>
              <a:rPr lang="en-US" dirty="0" err="1"/>
              <a:t>Tối</a:t>
            </a:r>
            <a:r>
              <a:rPr lang="en-US" dirty="0"/>
              <a:t> </a:t>
            </a:r>
            <a:r>
              <a:rPr lang="en-US" dirty="0" err="1"/>
              <a:t>ưu</a:t>
            </a:r>
            <a:r>
              <a:rPr lang="en-US" dirty="0"/>
              <a:t> </a:t>
            </a:r>
            <a:r>
              <a:rPr lang="en-US" dirty="0" err="1"/>
              <a:t>hóa</a:t>
            </a:r>
            <a:r>
              <a:rPr lang="en-US" dirty="0"/>
              <a:t> </a:t>
            </a:r>
            <a:r>
              <a:rPr lang="en-US" dirty="0" err="1"/>
              <a:t>thời</a:t>
            </a:r>
            <a:r>
              <a:rPr lang="en-US" dirty="0"/>
              <a:t> </a:t>
            </a:r>
            <a:r>
              <a:rPr lang="en-US" dirty="0" err="1"/>
              <a:t>gian</a:t>
            </a:r>
            <a:r>
              <a:rPr lang="en-US" dirty="0"/>
              <a:t> </a:t>
            </a:r>
            <a:r>
              <a:rPr lang="en-US" dirty="0" err="1"/>
              <a:t>toàn</a:t>
            </a:r>
            <a:r>
              <a:rPr lang="en-US" dirty="0"/>
              <a:t> </a:t>
            </a:r>
            <a:r>
              <a:rPr lang="en-US" dirty="0" err="1"/>
              <a:t>bộ</a:t>
            </a:r>
            <a:r>
              <a:rPr lang="en-US" dirty="0"/>
              <a:t> </a:t>
            </a:r>
            <a:r>
              <a:rPr lang="en-US" dirty="0" err="1"/>
              <a:t>quá</a:t>
            </a:r>
            <a:r>
              <a:rPr lang="en-US" dirty="0"/>
              <a:t> </a:t>
            </a:r>
            <a:r>
              <a:rPr lang="en-US" dirty="0" err="1"/>
              <a:t>trình</a:t>
            </a:r>
            <a:r>
              <a:rPr lang="en-US" dirty="0"/>
              <a:t> </a:t>
            </a:r>
            <a:r>
              <a:rPr lang="en-US" dirty="0" err="1"/>
              <a:t>xét</a:t>
            </a:r>
            <a:r>
              <a:rPr lang="en-US" dirty="0"/>
              <a:t> </a:t>
            </a:r>
            <a:r>
              <a:rPr lang="en-US" dirty="0" err="1"/>
              <a:t>nghiệm</a:t>
            </a:r>
            <a:r>
              <a:rPr lang="en-US" dirty="0"/>
              <a:t> </a:t>
            </a:r>
            <a:r>
              <a:rPr lang="en-US" dirty="0" err="1"/>
              <a:t>trong</a:t>
            </a:r>
            <a:r>
              <a:rPr lang="en-US" dirty="0"/>
              <a:t> </a:t>
            </a:r>
            <a:r>
              <a:rPr lang="en-US" dirty="0" err="1"/>
              <a:t>vòng</a:t>
            </a:r>
            <a:r>
              <a:rPr lang="en-US" dirty="0"/>
              <a:t> 24h: </a:t>
            </a:r>
            <a:r>
              <a:rPr lang="en-US" dirty="0" err="1"/>
              <a:t>từ</a:t>
            </a:r>
            <a:r>
              <a:rPr lang="en-US" dirty="0"/>
              <a:t> </a:t>
            </a:r>
            <a:r>
              <a:rPr lang="en-US" dirty="0" err="1"/>
              <a:t>tách</a:t>
            </a:r>
            <a:r>
              <a:rPr lang="en-US" dirty="0"/>
              <a:t> </a:t>
            </a:r>
            <a:r>
              <a:rPr lang="en-US" dirty="0" err="1"/>
              <a:t>chiêt</a:t>
            </a:r>
            <a:r>
              <a:rPr lang="en-US" dirty="0"/>
              <a:t> </a:t>
            </a:r>
            <a:r>
              <a:rPr lang="en-US" dirty="0" err="1"/>
              <a:t>chuẩn</a:t>
            </a:r>
            <a:r>
              <a:rPr lang="en-US" dirty="0"/>
              <a:t> </a:t>
            </a:r>
            <a:r>
              <a:rPr lang="en-US" dirty="0" err="1"/>
              <a:t>bị</a:t>
            </a:r>
            <a:r>
              <a:rPr lang="en-US" dirty="0"/>
              <a:t> </a:t>
            </a:r>
            <a:r>
              <a:rPr lang="en-US" dirty="0" err="1"/>
              <a:t>mẫu</a:t>
            </a:r>
            <a:r>
              <a:rPr lang="en-US" dirty="0"/>
              <a:t>, </a:t>
            </a:r>
            <a:r>
              <a:rPr lang="en-US" dirty="0" err="1"/>
              <a:t>giải</a:t>
            </a:r>
            <a:r>
              <a:rPr lang="en-US" dirty="0"/>
              <a:t> </a:t>
            </a:r>
            <a:r>
              <a:rPr lang="en-US" dirty="0" err="1"/>
              <a:t>trình</a:t>
            </a:r>
            <a:r>
              <a:rPr lang="en-US" dirty="0"/>
              <a:t> </a:t>
            </a:r>
            <a:r>
              <a:rPr lang="en-US" dirty="0" err="1"/>
              <a:t>tự</a:t>
            </a:r>
            <a:r>
              <a:rPr lang="en-US" dirty="0"/>
              <a:t> </a:t>
            </a:r>
            <a:r>
              <a:rPr lang="en-US" dirty="0" err="1"/>
              <a:t>đến</a:t>
            </a:r>
            <a:r>
              <a:rPr lang="en-US" dirty="0"/>
              <a:t> </a:t>
            </a:r>
            <a:r>
              <a:rPr lang="en-US" dirty="0" err="1"/>
              <a:t>trả</a:t>
            </a:r>
            <a:r>
              <a:rPr lang="en-US" dirty="0"/>
              <a:t> KQ</a:t>
            </a:r>
          </a:p>
          <a:p>
            <a:endParaRPr lang="en-US" dirty="0"/>
          </a:p>
        </p:txBody>
      </p:sp>
      <p:sp>
        <p:nvSpPr>
          <p:cNvPr id="4" name="Slide Number Placeholder 3"/>
          <p:cNvSpPr>
            <a:spLocks noGrp="1"/>
          </p:cNvSpPr>
          <p:nvPr>
            <p:ph type="sldNum" sz="quarter" idx="5"/>
          </p:nvPr>
        </p:nvSpPr>
        <p:spPr/>
        <p:txBody>
          <a:bodyPr/>
          <a:lstStyle/>
          <a:p>
            <a:fld id="{A3615BFC-EAA4-4206-BD15-8AE69766BFED}" type="slidenum">
              <a:rPr lang="en-US" smtClean="0"/>
              <a:t>5</a:t>
            </a:fld>
            <a:endParaRPr lang="en-US"/>
          </a:p>
        </p:txBody>
      </p:sp>
    </p:spTree>
    <p:extLst>
      <p:ext uri="{BB962C8B-B14F-4D97-AF65-F5344CB8AC3E}">
        <p14:creationId xmlns:p14="http://schemas.microsoft.com/office/powerpoint/2010/main" val="3455776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Lymphoma-Ung </a:t>
            </a:r>
            <a:r>
              <a:rPr lang="en-US" dirty="0" err="1"/>
              <a:t>Thư</a:t>
            </a:r>
            <a:r>
              <a:rPr lang="en-US" dirty="0"/>
              <a:t> </a:t>
            </a:r>
            <a:r>
              <a:rPr lang="en-US" dirty="0" err="1"/>
              <a:t>hạch</a:t>
            </a:r>
            <a:r>
              <a:rPr lang="en-US" dirty="0"/>
              <a:t> </a:t>
            </a:r>
            <a:r>
              <a:rPr lang="vi-VN" b="0" i="0" dirty="0">
                <a:solidFill>
                  <a:srgbClr val="202124"/>
                </a:solidFill>
                <a:effectLst/>
                <a:latin typeface="Google Sans"/>
              </a:rPr>
              <a:t>hoặc u lympho </a:t>
            </a:r>
            <a:r>
              <a:rPr lang="vi-VN" b="0" i="0" dirty="0">
                <a:solidFill>
                  <a:srgbClr val="040C28"/>
                </a:solidFill>
                <a:effectLst/>
                <a:latin typeface="Google Sans"/>
              </a:rPr>
              <a:t>là một loại ung thư máu ác tính, đặc trưng bởi sự phát triển của các tế bào ung thư trong hệ thống và các cơ quan bạch huyết</a:t>
            </a:r>
            <a:r>
              <a:rPr lang="vi-VN" b="0" i="0" dirty="0">
                <a:solidFill>
                  <a:srgbClr val="202124"/>
                </a:solidFill>
                <a:effectLst/>
                <a:latin typeface="Google Sans"/>
              </a:rPr>
              <a:t>. Hệ thống bạch huyết được tạo thành từ các tế bào lympho, là những tế bào chuyên biệt chịu trách nhiệm bảo vệ cơ thể trong hệ thống miễn dịch</a:t>
            </a:r>
            <a:endParaRPr lang="en-US" b="0" i="0" dirty="0">
              <a:solidFill>
                <a:srgbClr val="202124"/>
              </a:solidFill>
              <a:effectLst/>
              <a:latin typeface="Google Sans"/>
            </a:endParaRPr>
          </a:p>
          <a:p>
            <a:pPr marL="171450" indent="-171450">
              <a:buFontTx/>
              <a:buChar char="-"/>
            </a:pPr>
            <a:r>
              <a:rPr lang="en-US" dirty="0"/>
              <a:t>MSI </a:t>
            </a:r>
            <a:r>
              <a:rPr lang="en-US" dirty="0" err="1"/>
              <a:t>và</a:t>
            </a:r>
            <a:r>
              <a:rPr lang="en-US" dirty="0"/>
              <a:t> TMB </a:t>
            </a:r>
            <a:r>
              <a:rPr lang="vi-VN" dirty="0"/>
              <a:t>là các dấu ấn sinh học</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khối</a:t>
            </a:r>
            <a:r>
              <a:rPr lang="en-US" dirty="0"/>
              <a:t> u</a:t>
            </a:r>
            <a:r>
              <a:rPr lang="vi-VN" dirty="0"/>
              <a:t> </a:t>
            </a:r>
            <a:r>
              <a:rPr lang="en-US" dirty="0" err="1"/>
              <a:t>được</a:t>
            </a:r>
            <a:r>
              <a:rPr lang="en-US" dirty="0"/>
              <a:t> FDA </a:t>
            </a:r>
            <a:r>
              <a:rPr lang="en-US" dirty="0" err="1"/>
              <a:t>công</a:t>
            </a:r>
            <a:r>
              <a:rPr lang="en-US" dirty="0"/>
              <a:t> </a:t>
            </a:r>
            <a:r>
              <a:rPr lang="en-US" dirty="0" err="1"/>
              <a:t>nhận</a:t>
            </a:r>
            <a:r>
              <a:rPr lang="en-US" dirty="0"/>
              <a:t> 2020 </a:t>
            </a:r>
            <a:r>
              <a:rPr lang="vi-VN" dirty="0"/>
              <a:t>được sử dụng để xác định những bệnh nhân </a:t>
            </a:r>
            <a:r>
              <a:rPr lang="en-US" dirty="0" err="1"/>
              <a:t>ung</a:t>
            </a:r>
            <a:r>
              <a:rPr lang="en-US" dirty="0"/>
              <a:t> </a:t>
            </a:r>
            <a:r>
              <a:rPr lang="en-US" dirty="0" err="1"/>
              <a:t>thư</a:t>
            </a:r>
            <a:r>
              <a:rPr lang="en-US" dirty="0"/>
              <a:t> </a:t>
            </a:r>
            <a:r>
              <a:rPr lang="en-US" dirty="0" err="1"/>
              <a:t>đáp</a:t>
            </a:r>
            <a:r>
              <a:rPr lang="en-US" dirty="0"/>
              <a:t> </a:t>
            </a:r>
            <a:r>
              <a:rPr lang="en-US" dirty="0" err="1"/>
              <a:t>ứng</a:t>
            </a:r>
            <a:r>
              <a:rPr lang="en-US" dirty="0"/>
              <a:t> </a:t>
            </a:r>
            <a:r>
              <a:rPr lang="en-US" dirty="0" err="1"/>
              <a:t>tốt</a:t>
            </a:r>
            <a:r>
              <a:rPr lang="en-US" dirty="0"/>
              <a:t> </a:t>
            </a:r>
            <a:r>
              <a:rPr lang="vi-VN" dirty="0"/>
              <a:t>từ việc ức chế điểm kiểm soát miễn dịch</a:t>
            </a:r>
            <a:r>
              <a:rPr lang="en-US" dirty="0"/>
              <a:t> (immune checkpoint inhibitor)</a:t>
            </a:r>
          </a:p>
        </p:txBody>
      </p:sp>
      <p:sp>
        <p:nvSpPr>
          <p:cNvPr id="4" name="Slide Number Placeholder 3"/>
          <p:cNvSpPr>
            <a:spLocks noGrp="1"/>
          </p:cNvSpPr>
          <p:nvPr>
            <p:ph type="sldNum" sz="quarter" idx="5"/>
          </p:nvPr>
        </p:nvSpPr>
        <p:spPr/>
        <p:txBody>
          <a:bodyPr/>
          <a:lstStyle/>
          <a:p>
            <a:fld id="{A3615BFC-EAA4-4206-BD15-8AE69766BFED}" type="slidenum">
              <a:rPr lang="en-US" smtClean="0"/>
              <a:t>10</a:t>
            </a:fld>
            <a:endParaRPr lang="en-US"/>
          </a:p>
        </p:txBody>
      </p:sp>
    </p:spTree>
    <p:extLst>
      <p:ext uri="{BB962C8B-B14F-4D97-AF65-F5344CB8AC3E}">
        <p14:creationId xmlns:p14="http://schemas.microsoft.com/office/powerpoint/2010/main" val="2386064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Pan cancer panel - </a:t>
            </a:r>
            <a:r>
              <a:rPr lang="vi-VN" dirty="0"/>
              <a:t>cho phép các nhà nghiên cứu phân tích toàn diện một tập hợp các biến thể gen </a:t>
            </a:r>
            <a:r>
              <a:rPr lang="en-US" dirty="0" err="1"/>
              <a:t>thường</a:t>
            </a:r>
            <a:r>
              <a:rPr lang="en-US" dirty="0"/>
              <a:t> </a:t>
            </a:r>
            <a:r>
              <a:rPr lang="en-US" dirty="0" err="1"/>
              <a:t>xuất</a:t>
            </a:r>
            <a:r>
              <a:rPr lang="en-US" dirty="0"/>
              <a:t> </a:t>
            </a:r>
            <a:r>
              <a:rPr lang="en-US" dirty="0" err="1"/>
              <a:t>hiện</a:t>
            </a:r>
            <a:r>
              <a:rPr lang="en-US" dirty="0"/>
              <a:t> </a:t>
            </a:r>
            <a:r>
              <a:rPr lang="en-US" dirty="0" err="1"/>
              <a:t>và</a:t>
            </a:r>
            <a:r>
              <a:rPr lang="en-US" dirty="0"/>
              <a:t> </a:t>
            </a:r>
            <a:r>
              <a:rPr lang="en-US" dirty="0" err="1"/>
              <a:t>được</a:t>
            </a:r>
            <a:r>
              <a:rPr lang="en-US" dirty="0"/>
              <a:t> </a:t>
            </a:r>
            <a:r>
              <a:rPr lang="vi-VN" dirty="0"/>
              <a:t>xác định liên quan đến nhiều bệnh ung thư phổ biến, bao gồm cả khối u rắn và khối u ác tính về huyết học</a:t>
            </a:r>
            <a:r>
              <a:rPr lang="en-US" dirty="0"/>
              <a:t>, hay </a:t>
            </a:r>
            <a:r>
              <a:rPr lang="vi-VN" dirty="0"/>
              <a:t>dấu ấn sinh học</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khối</a:t>
            </a:r>
            <a:r>
              <a:rPr lang="en-US" dirty="0"/>
              <a:t> u </a:t>
            </a:r>
            <a:r>
              <a:rPr lang="en-US" dirty="0" err="1"/>
              <a:t>nhưng</a:t>
            </a:r>
            <a:r>
              <a:rPr lang="en-US" dirty="0"/>
              <a:t> </a:t>
            </a:r>
            <a:r>
              <a:rPr lang="en-US" dirty="0" err="1"/>
              <a:t>có</a:t>
            </a:r>
            <a:r>
              <a:rPr lang="en-US" dirty="0"/>
              <a:t> ý </a:t>
            </a:r>
            <a:r>
              <a:rPr lang="en-US" dirty="0" err="1"/>
              <a:t>nghĩa</a:t>
            </a:r>
            <a:r>
              <a:rPr lang="en-US" dirty="0"/>
              <a:t> </a:t>
            </a:r>
            <a:r>
              <a:rPr lang="en-US" dirty="0" err="1"/>
              <a:t>trong</a:t>
            </a:r>
            <a:r>
              <a:rPr lang="en-US" dirty="0"/>
              <a:t> </a:t>
            </a:r>
            <a:r>
              <a:rPr lang="en-US" dirty="0" err="1"/>
              <a:t>các</a:t>
            </a:r>
            <a:r>
              <a:rPr lang="en-US" dirty="0"/>
              <a:t> </a:t>
            </a:r>
            <a:r>
              <a:rPr lang="en-US" dirty="0" err="1"/>
              <a:t>liệu</a:t>
            </a:r>
            <a:r>
              <a:rPr lang="en-US" dirty="0"/>
              <a:t> </a:t>
            </a:r>
            <a:r>
              <a:rPr lang="en-US" dirty="0" err="1"/>
              <a:t>pháp</a:t>
            </a:r>
            <a:r>
              <a:rPr lang="en-US" dirty="0"/>
              <a:t> </a:t>
            </a:r>
            <a:r>
              <a:rPr lang="en-US" dirty="0" err="1"/>
              <a:t>điều</a:t>
            </a:r>
            <a:r>
              <a:rPr lang="en-US" dirty="0"/>
              <a:t> </a:t>
            </a:r>
            <a:r>
              <a:rPr lang="en-US" dirty="0" err="1"/>
              <a:t>trị</a:t>
            </a:r>
            <a:r>
              <a:rPr lang="en-US" dirty="0"/>
              <a:t> </a:t>
            </a:r>
            <a:r>
              <a:rPr lang="en-US" dirty="0" err="1"/>
              <a:t>miễn</a:t>
            </a:r>
            <a:r>
              <a:rPr lang="en-US" dirty="0"/>
              <a:t> </a:t>
            </a:r>
            <a:r>
              <a:rPr lang="en-US" dirty="0" err="1"/>
              <a:t>dịch</a:t>
            </a:r>
            <a:r>
              <a:rPr lang="en-US" dirty="0"/>
              <a:t> </a:t>
            </a:r>
            <a:r>
              <a:rPr lang="en-US" dirty="0" err="1"/>
              <a:t>ung</a:t>
            </a:r>
            <a:r>
              <a:rPr lang="en-US" dirty="0"/>
              <a:t> </a:t>
            </a:r>
            <a:r>
              <a:rPr lang="en-US" dirty="0" err="1"/>
              <a:t>thư</a:t>
            </a:r>
            <a:r>
              <a:rPr lang="en-US" dirty="0"/>
              <a:t> (MSI </a:t>
            </a:r>
            <a:r>
              <a:rPr lang="en-US" dirty="0" err="1"/>
              <a:t>và</a:t>
            </a:r>
            <a:r>
              <a:rPr lang="en-US" dirty="0"/>
              <a:t> TMB) hay </a:t>
            </a:r>
            <a:r>
              <a:rPr lang="en-US" dirty="0" err="1"/>
              <a:t>tác</a:t>
            </a:r>
            <a:r>
              <a:rPr lang="en-US" dirty="0"/>
              <a:t> </a:t>
            </a:r>
            <a:r>
              <a:rPr lang="en-US" dirty="0" err="1"/>
              <a:t>nhân</a:t>
            </a:r>
            <a:r>
              <a:rPr lang="en-US" dirty="0"/>
              <a:t> virus </a:t>
            </a:r>
            <a:r>
              <a:rPr lang="en-US" dirty="0" err="1"/>
              <a:t>bên</a:t>
            </a:r>
            <a:r>
              <a:rPr lang="en-US" dirty="0"/>
              <a:t> </a:t>
            </a:r>
            <a:r>
              <a:rPr lang="en-US" dirty="0" err="1"/>
              <a:t>ngoài</a:t>
            </a:r>
            <a:r>
              <a:rPr lang="en-US" dirty="0"/>
              <a:t> </a:t>
            </a:r>
            <a:r>
              <a:rPr lang="en-US" dirty="0" err="1"/>
              <a:t>khởi</a:t>
            </a:r>
            <a:r>
              <a:rPr lang="en-US" dirty="0"/>
              <a:t> </a:t>
            </a:r>
            <a:r>
              <a:rPr lang="en-US" dirty="0" err="1"/>
              <a:t>nguồn</a:t>
            </a:r>
            <a:r>
              <a:rPr lang="en-US" dirty="0"/>
              <a:t> </a:t>
            </a:r>
            <a:r>
              <a:rPr lang="en-US" dirty="0" err="1"/>
              <a:t>cho</a:t>
            </a:r>
            <a:r>
              <a:rPr lang="en-US" dirty="0"/>
              <a:t> </a:t>
            </a:r>
            <a:r>
              <a:rPr lang="en-US" dirty="0" err="1"/>
              <a:t>bệnh</a:t>
            </a:r>
            <a:r>
              <a:rPr lang="en-US" dirty="0"/>
              <a:t> </a:t>
            </a:r>
            <a:r>
              <a:rPr lang="en-US" dirty="0" err="1"/>
              <a:t>ung</a:t>
            </a:r>
            <a:r>
              <a:rPr lang="en-US" dirty="0"/>
              <a:t> </a:t>
            </a:r>
            <a:r>
              <a:rPr lang="en-US" dirty="0" err="1"/>
              <a:t>thư</a:t>
            </a:r>
            <a:r>
              <a:rPr lang="en-US" dirty="0"/>
              <a:t> :EBV </a:t>
            </a:r>
            <a:r>
              <a:rPr lang="en-US" dirty="0" err="1"/>
              <a:t>và</a:t>
            </a:r>
            <a:r>
              <a:rPr lang="en-US" dirty="0"/>
              <a:t> HPV</a:t>
            </a:r>
          </a:p>
        </p:txBody>
      </p:sp>
      <p:sp>
        <p:nvSpPr>
          <p:cNvPr id="4" name="Slide Number Placeholder 3"/>
          <p:cNvSpPr>
            <a:spLocks noGrp="1"/>
          </p:cNvSpPr>
          <p:nvPr>
            <p:ph type="sldNum" sz="quarter" idx="5"/>
          </p:nvPr>
        </p:nvSpPr>
        <p:spPr/>
        <p:txBody>
          <a:bodyPr/>
          <a:lstStyle/>
          <a:p>
            <a:fld id="{A3615BFC-EAA4-4206-BD15-8AE69766BFED}" type="slidenum">
              <a:rPr lang="en-US" smtClean="0"/>
              <a:t>11</a:t>
            </a:fld>
            <a:endParaRPr lang="en-US"/>
          </a:p>
        </p:txBody>
      </p:sp>
    </p:spTree>
    <p:extLst>
      <p:ext uri="{BB962C8B-B14F-4D97-AF65-F5344CB8AC3E}">
        <p14:creationId xmlns:p14="http://schemas.microsoft.com/office/powerpoint/2010/main" val="679495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Pancreas cancer: UT </a:t>
            </a:r>
            <a:r>
              <a:rPr lang="en-US" dirty="0" err="1"/>
              <a:t>tuyến</a:t>
            </a:r>
            <a:r>
              <a:rPr lang="en-US" dirty="0"/>
              <a:t> </a:t>
            </a:r>
            <a:r>
              <a:rPr lang="en-US" dirty="0" err="1"/>
              <a:t>tụy</a:t>
            </a:r>
            <a:endParaRPr lang="en-US" dirty="0"/>
          </a:p>
          <a:p>
            <a:pPr marL="171450" indent="-171450">
              <a:buFontTx/>
              <a:buChar char="-"/>
            </a:pPr>
            <a:r>
              <a:rPr lang="en-US" dirty="0"/>
              <a:t>Prostate cancer: UT </a:t>
            </a:r>
            <a:r>
              <a:rPr lang="en-US" dirty="0" err="1"/>
              <a:t>tuyến</a:t>
            </a:r>
            <a:r>
              <a:rPr lang="en-US" dirty="0"/>
              <a:t> </a:t>
            </a:r>
            <a:r>
              <a:rPr lang="en-US" dirty="0" err="1"/>
              <a:t>tiền</a:t>
            </a:r>
            <a:r>
              <a:rPr lang="en-US" dirty="0"/>
              <a:t> </a:t>
            </a:r>
            <a:r>
              <a:rPr lang="en-US" dirty="0" err="1"/>
              <a:t>liệt</a:t>
            </a:r>
            <a:endParaRPr lang="en-US" dirty="0"/>
          </a:p>
          <a:p>
            <a:pPr marL="171450" indent="-171450">
              <a:buFontTx/>
              <a:buChar char="-"/>
            </a:pPr>
            <a:r>
              <a:rPr lang="vi-VN" dirty="0"/>
              <a:t>Olaparib là một chất ức chế poly ADP ribose polymerase (PARP) - enzyme tham gia trong quá trình sửa chữa DNA của tế bào ung thư</a:t>
            </a:r>
            <a:r>
              <a:rPr lang="en-US" dirty="0"/>
              <a:t> </a:t>
            </a:r>
          </a:p>
          <a:p>
            <a:pPr marL="171450" indent="-171450">
              <a:buFontTx/>
              <a:buChar char="-"/>
            </a:pPr>
            <a:r>
              <a:rPr lang="vi-VN" b="0" i="0" dirty="0">
                <a:solidFill>
                  <a:srgbClr val="333333"/>
                </a:solidFill>
                <a:effectLst/>
                <a:latin typeface="Roboto" panose="02000000000000000000" pitchFamily="2" charset="0"/>
              </a:rPr>
              <a:t>Ức chế PARP ảnh hưởng đến quá trình sửa chữa DNA gây ra tình trạng tích lũy các DNA đứt gãy từ đó làm tăng độc tính và tế bào ung thư sẽ bị chết</a:t>
            </a:r>
            <a:endParaRPr lang="en-US" dirty="0"/>
          </a:p>
          <a:p>
            <a:pPr marL="171450" indent="-171450">
              <a:buFontTx/>
              <a:buChar char="-"/>
            </a:pPr>
            <a:r>
              <a:rPr lang="vi-VN" b="0" i="0" dirty="0">
                <a:solidFill>
                  <a:srgbClr val="333333"/>
                </a:solidFill>
                <a:effectLst/>
                <a:latin typeface="Roboto" panose="02000000000000000000" pitchFamily="2" charset="0"/>
              </a:rPr>
              <a:t>Olaparib là chất ức chế PARP đầu tiên được phê duyệt trong điều trị duy trì ung thư buồng trứng tiến triển bởi Cơ quan quản lý thực phẩm và dược phẩm Hoa kỳ (Food and Drug Administration -FDA) và Cơ quan dược phẩm Châu Âu (European Medicines Agency-EMA).</a:t>
            </a:r>
            <a:endParaRPr lang="en-US" b="0" i="0" dirty="0">
              <a:solidFill>
                <a:srgbClr val="333333"/>
              </a:solidFill>
              <a:effectLst/>
              <a:latin typeface="Roboto" panose="02000000000000000000" pitchFamily="2" charset="0"/>
            </a:endParaRPr>
          </a:p>
          <a:p>
            <a:pPr marL="171450" indent="-171450">
              <a:buFontTx/>
              <a:buChar char="-"/>
            </a:pPr>
            <a:r>
              <a:rPr lang="en-US" b="0" i="0" dirty="0" err="1">
                <a:solidFill>
                  <a:srgbClr val="333333"/>
                </a:solidFill>
                <a:effectLst/>
                <a:latin typeface="Roboto" panose="02000000000000000000" pitchFamily="2" charset="0"/>
              </a:rPr>
              <a:t>Tham</a:t>
            </a:r>
            <a:r>
              <a:rPr lang="en-US" b="0" i="0" dirty="0">
                <a:solidFill>
                  <a:srgbClr val="333333"/>
                </a:solidFill>
                <a:effectLst/>
                <a:latin typeface="Roboto" panose="02000000000000000000" pitchFamily="2" charset="0"/>
              </a:rPr>
              <a:t> </a:t>
            </a:r>
            <a:r>
              <a:rPr lang="en-US" b="0" i="0" dirty="0" err="1">
                <a:solidFill>
                  <a:srgbClr val="333333"/>
                </a:solidFill>
                <a:effectLst/>
                <a:latin typeface="Roboto" panose="02000000000000000000" pitchFamily="2" charset="0"/>
              </a:rPr>
              <a:t>khảo</a:t>
            </a:r>
            <a:r>
              <a:rPr lang="en-US" b="0" i="0" dirty="0">
                <a:solidFill>
                  <a:srgbClr val="333333"/>
                </a:solidFill>
                <a:effectLst/>
                <a:latin typeface="Roboto" panose="02000000000000000000" pitchFamily="2" charset="0"/>
              </a:rPr>
              <a:t>: “First-Line Olaparib Maintenance New Standard for </a:t>
            </a:r>
            <a:r>
              <a:rPr lang="en-US" b="0" i="0" dirty="0" err="1">
                <a:solidFill>
                  <a:srgbClr val="333333"/>
                </a:solidFill>
                <a:effectLst/>
                <a:latin typeface="Roboto" panose="02000000000000000000" pitchFamily="2" charset="0"/>
              </a:rPr>
              <a:t>BRCAm</a:t>
            </a:r>
            <a:r>
              <a:rPr lang="en-US" b="0" i="0" dirty="0">
                <a:solidFill>
                  <a:srgbClr val="333333"/>
                </a:solidFill>
                <a:effectLst/>
                <a:latin typeface="Roboto" panose="02000000000000000000" pitchFamily="2" charset="0"/>
              </a:rPr>
              <a:t> Ovarian Cancer” , 2018</a:t>
            </a:r>
            <a:endParaRPr lang="en-US" dirty="0"/>
          </a:p>
        </p:txBody>
      </p:sp>
      <p:sp>
        <p:nvSpPr>
          <p:cNvPr id="4" name="Slide Number Placeholder 3"/>
          <p:cNvSpPr>
            <a:spLocks noGrp="1"/>
          </p:cNvSpPr>
          <p:nvPr>
            <p:ph type="sldNum" sz="quarter" idx="5"/>
          </p:nvPr>
        </p:nvSpPr>
        <p:spPr/>
        <p:txBody>
          <a:bodyPr/>
          <a:lstStyle/>
          <a:p>
            <a:fld id="{A3615BFC-EAA4-4206-BD15-8AE69766BFED}" type="slidenum">
              <a:rPr lang="en-US" smtClean="0"/>
              <a:t>12</a:t>
            </a:fld>
            <a:endParaRPr lang="en-US"/>
          </a:p>
        </p:txBody>
      </p:sp>
    </p:spTree>
    <p:extLst>
      <p:ext uri="{BB962C8B-B14F-4D97-AF65-F5344CB8AC3E}">
        <p14:creationId xmlns:p14="http://schemas.microsoft.com/office/powerpoint/2010/main" val="3319713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15BFC-EAA4-4206-BD15-8AE69766BFED}" type="slidenum">
              <a:rPr lang="en-US" smtClean="0"/>
              <a:t>14</a:t>
            </a:fld>
            <a:endParaRPr lang="en-US"/>
          </a:p>
        </p:txBody>
      </p:sp>
    </p:spTree>
    <p:extLst>
      <p:ext uri="{BB962C8B-B14F-4D97-AF65-F5344CB8AC3E}">
        <p14:creationId xmlns:p14="http://schemas.microsoft.com/office/powerpoint/2010/main" val="2268269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3615BFC-EAA4-4206-BD15-8AE69766BFED}" type="slidenum">
              <a:rPr lang="en-US" smtClean="0"/>
              <a:t>15</a:t>
            </a:fld>
            <a:endParaRPr lang="en-US"/>
          </a:p>
        </p:txBody>
      </p:sp>
    </p:spTree>
    <p:extLst>
      <p:ext uri="{BB962C8B-B14F-4D97-AF65-F5344CB8AC3E}">
        <p14:creationId xmlns:p14="http://schemas.microsoft.com/office/powerpoint/2010/main" val="19671269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B5B3A-2BE2-79E8-8380-B1F44CCC5A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E04F2BB-50BD-74D0-B497-63B987128E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733D28-4810-9CFD-C92C-8C0D5872E693}"/>
              </a:ext>
            </a:extLst>
          </p:cNvPr>
          <p:cNvSpPr>
            <a:spLocks noGrp="1"/>
          </p:cNvSpPr>
          <p:nvPr>
            <p:ph type="dt" sz="half" idx="10"/>
          </p:nvPr>
        </p:nvSpPr>
        <p:spPr/>
        <p:txBody>
          <a:bodyPr/>
          <a:lstStyle/>
          <a:p>
            <a:fld id="{81B8F32D-D8B6-4B9E-9CBF-DCAC30B7B93D}" type="datetimeFigureOut">
              <a:rPr lang="en-US" smtClean="0"/>
              <a:t>6/1/2025</a:t>
            </a:fld>
            <a:endParaRPr lang="en-US"/>
          </a:p>
        </p:txBody>
      </p:sp>
      <p:sp>
        <p:nvSpPr>
          <p:cNvPr id="5" name="Footer Placeholder 4">
            <a:extLst>
              <a:ext uri="{FF2B5EF4-FFF2-40B4-BE49-F238E27FC236}">
                <a16:creationId xmlns:a16="http://schemas.microsoft.com/office/drawing/2014/main" id="{899CDCF6-7CB6-B598-C7E7-877E41FA46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EDDF09-331A-FD4B-1A9F-9800085DC66A}"/>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0466601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57868-7E58-8670-30C9-8EC8C2CC6B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7E689E-C318-1C0B-5959-F9E9DA86360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003442-5D82-42D4-CAE7-0D4ADFB9DCCC}"/>
              </a:ext>
            </a:extLst>
          </p:cNvPr>
          <p:cNvSpPr>
            <a:spLocks noGrp="1"/>
          </p:cNvSpPr>
          <p:nvPr>
            <p:ph type="dt" sz="half" idx="10"/>
          </p:nvPr>
        </p:nvSpPr>
        <p:spPr/>
        <p:txBody>
          <a:bodyPr/>
          <a:lstStyle/>
          <a:p>
            <a:fld id="{81B8F32D-D8B6-4B9E-9CBF-DCAC30B7B93D}" type="datetimeFigureOut">
              <a:rPr lang="en-US" smtClean="0"/>
              <a:t>6/1/2025</a:t>
            </a:fld>
            <a:endParaRPr lang="en-US"/>
          </a:p>
        </p:txBody>
      </p:sp>
      <p:sp>
        <p:nvSpPr>
          <p:cNvPr id="5" name="Footer Placeholder 4">
            <a:extLst>
              <a:ext uri="{FF2B5EF4-FFF2-40B4-BE49-F238E27FC236}">
                <a16:creationId xmlns:a16="http://schemas.microsoft.com/office/drawing/2014/main" id="{676C230A-2958-16B5-FCE5-2D760E98C8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239374-10E4-ED67-96DD-F16673A252B3}"/>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5235848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3A5FD21-1DC2-3D0D-55B8-75DD12F33E9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0779DD-3E38-8440-FDE6-45C1D2C72C9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083915-5BFA-3A57-9AB2-74823CC80039}"/>
              </a:ext>
            </a:extLst>
          </p:cNvPr>
          <p:cNvSpPr>
            <a:spLocks noGrp="1"/>
          </p:cNvSpPr>
          <p:nvPr>
            <p:ph type="dt" sz="half" idx="10"/>
          </p:nvPr>
        </p:nvSpPr>
        <p:spPr/>
        <p:txBody>
          <a:bodyPr/>
          <a:lstStyle/>
          <a:p>
            <a:fld id="{81B8F32D-D8B6-4B9E-9CBF-DCAC30B7B93D}" type="datetimeFigureOut">
              <a:rPr lang="en-US" smtClean="0"/>
              <a:t>6/1/2025</a:t>
            </a:fld>
            <a:endParaRPr lang="en-US"/>
          </a:p>
        </p:txBody>
      </p:sp>
      <p:sp>
        <p:nvSpPr>
          <p:cNvPr id="5" name="Footer Placeholder 4">
            <a:extLst>
              <a:ext uri="{FF2B5EF4-FFF2-40B4-BE49-F238E27FC236}">
                <a16:creationId xmlns:a16="http://schemas.microsoft.com/office/drawing/2014/main" id="{74A6DFF2-7539-BB0D-9FB1-7288B78F1A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0BDB39-F04A-862B-B7FA-225CBF5E5ED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6590765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1A600-9809-36AA-8410-3701AA5247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ED37B7-96BC-CCB5-0D20-AF3FEB564D9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4817396-53A0-0D88-C673-624007BD53BA}"/>
              </a:ext>
            </a:extLst>
          </p:cNvPr>
          <p:cNvSpPr>
            <a:spLocks noGrp="1"/>
          </p:cNvSpPr>
          <p:nvPr>
            <p:ph type="dt" sz="half" idx="10"/>
          </p:nvPr>
        </p:nvSpPr>
        <p:spPr/>
        <p:txBody>
          <a:bodyPr/>
          <a:lstStyle/>
          <a:p>
            <a:fld id="{81B8F32D-D8B6-4B9E-9CBF-DCAC30B7B93D}" type="datetimeFigureOut">
              <a:rPr lang="en-US" smtClean="0"/>
              <a:t>6/1/2025</a:t>
            </a:fld>
            <a:endParaRPr lang="en-US"/>
          </a:p>
        </p:txBody>
      </p:sp>
      <p:sp>
        <p:nvSpPr>
          <p:cNvPr id="5" name="Footer Placeholder 4">
            <a:extLst>
              <a:ext uri="{FF2B5EF4-FFF2-40B4-BE49-F238E27FC236}">
                <a16:creationId xmlns:a16="http://schemas.microsoft.com/office/drawing/2014/main" id="{60DAD75A-82BF-668E-43A6-AF57F0E8D0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C0A201-EA5B-7284-97AA-1D7E71852630}"/>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960010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3CC62-2FE7-D24B-10D7-8AEFC364FBA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8237653-573E-FAA9-1362-9C78E4A91EC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2A7649-00DF-9223-F8DD-24C5D3618428}"/>
              </a:ext>
            </a:extLst>
          </p:cNvPr>
          <p:cNvSpPr>
            <a:spLocks noGrp="1"/>
          </p:cNvSpPr>
          <p:nvPr>
            <p:ph type="dt" sz="half" idx="10"/>
          </p:nvPr>
        </p:nvSpPr>
        <p:spPr/>
        <p:txBody>
          <a:bodyPr/>
          <a:lstStyle/>
          <a:p>
            <a:fld id="{81B8F32D-D8B6-4B9E-9CBF-DCAC30B7B93D}" type="datetimeFigureOut">
              <a:rPr lang="en-US" smtClean="0"/>
              <a:t>6/1/2025</a:t>
            </a:fld>
            <a:endParaRPr lang="en-US"/>
          </a:p>
        </p:txBody>
      </p:sp>
      <p:sp>
        <p:nvSpPr>
          <p:cNvPr id="5" name="Footer Placeholder 4">
            <a:extLst>
              <a:ext uri="{FF2B5EF4-FFF2-40B4-BE49-F238E27FC236}">
                <a16:creationId xmlns:a16="http://schemas.microsoft.com/office/drawing/2014/main" id="{C60A0222-221B-1BBD-B8CB-939B3C5D66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3EA39-434B-672D-3F08-452C6A7FD072}"/>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030652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958AC-9202-9214-6AD2-893FE4C00DF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617743-63CA-4E11-858E-CC68A6645E3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0D1023F-D154-D8E0-C743-DFB10A36F8B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70C82E0-597A-00D8-E96E-1AF8AD4BDCB3}"/>
              </a:ext>
            </a:extLst>
          </p:cNvPr>
          <p:cNvSpPr>
            <a:spLocks noGrp="1"/>
          </p:cNvSpPr>
          <p:nvPr>
            <p:ph type="dt" sz="half" idx="10"/>
          </p:nvPr>
        </p:nvSpPr>
        <p:spPr/>
        <p:txBody>
          <a:bodyPr/>
          <a:lstStyle/>
          <a:p>
            <a:fld id="{81B8F32D-D8B6-4B9E-9CBF-DCAC30B7B93D}" type="datetimeFigureOut">
              <a:rPr lang="en-US" smtClean="0"/>
              <a:t>6/1/2025</a:t>
            </a:fld>
            <a:endParaRPr lang="en-US"/>
          </a:p>
        </p:txBody>
      </p:sp>
      <p:sp>
        <p:nvSpPr>
          <p:cNvPr id="6" name="Footer Placeholder 5">
            <a:extLst>
              <a:ext uri="{FF2B5EF4-FFF2-40B4-BE49-F238E27FC236}">
                <a16:creationId xmlns:a16="http://schemas.microsoft.com/office/drawing/2014/main" id="{4FCB4755-8366-0691-BCF6-BF8724FCA7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39E7C8-50BC-68EF-2E1E-44EB8F02C4F1}"/>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37140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50E4D2-9717-730C-17D7-752B1C46914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A695DE-2904-2732-3C5E-2D69E2AF07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52EF72E-A6B8-B956-50A8-EEB280C3389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C8FF17-0C9F-0479-1FB6-1E32C787E4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C08CAE-7645-CB15-1E61-9C54E64AEB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7ADEB35-788A-6007-EA39-74903BB86478}"/>
              </a:ext>
            </a:extLst>
          </p:cNvPr>
          <p:cNvSpPr>
            <a:spLocks noGrp="1"/>
          </p:cNvSpPr>
          <p:nvPr>
            <p:ph type="dt" sz="half" idx="10"/>
          </p:nvPr>
        </p:nvSpPr>
        <p:spPr/>
        <p:txBody>
          <a:bodyPr/>
          <a:lstStyle/>
          <a:p>
            <a:fld id="{81B8F32D-D8B6-4B9E-9CBF-DCAC30B7B93D}" type="datetimeFigureOut">
              <a:rPr lang="en-US" smtClean="0"/>
              <a:t>6/1/2025</a:t>
            </a:fld>
            <a:endParaRPr lang="en-US"/>
          </a:p>
        </p:txBody>
      </p:sp>
      <p:sp>
        <p:nvSpPr>
          <p:cNvPr id="8" name="Footer Placeholder 7">
            <a:extLst>
              <a:ext uri="{FF2B5EF4-FFF2-40B4-BE49-F238E27FC236}">
                <a16:creationId xmlns:a16="http://schemas.microsoft.com/office/drawing/2014/main" id="{616804E4-1F20-D66B-6E7E-C9F3BA2A2EA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133D703-1409-FD3F-C61D-92C523B2F98A}"/>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3815572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745D9-7F12-1419-33E2-9734B971A5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86FBCF-FF9F-A1AF-E4D7-2F44E493FEE9}"/>
              </a:ext>
            </a:extLst>
          </p:cNvPr>
          <p:cNvSpPr>
            <a:spLocks noGrp="1"/>
          </p:cNvSpPr>
          <p:nvPr>
            <p:ph type="dt" sz="half" idx="10"/>
          </p:nvPr>
        </p:nvSpPr>
        <p:spPr/>
        <p:txBody>
          <a:bodyPr/>
          <a:lstStyle/>
          <a:p>
            <a:fld id="{81B8F32D-D8B6-4B9E-9CBF-DCAC30B7B93D}" type="datetimeFigureOut">
              <a:rPr lang="en-US" smtClean="0"/>
              <a:t>6/1/2025</a:t>
            </a:fld>
            <a:endParaRPr lang="en-US"/>
          </a:p>
        </p:txBody>
      </p:sp>
      <p:sp>
        <p:nvSpPr>
          <p:cNvPr id="4" name="Footer Placeholder 3">
            <a:extLst>
              <a:ext uri="{FF2B5EF4-FFF2-40B4-BE49-F238E27FC236}">
                <a16:creationId xmlns:a16="http://schemas.microsoft.com/office/drawing/2014/main" id="{60AEF89C-0768-6845-D9A9-2777596F282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3D8A10-5ACF-3F1B-EBC8-DD3DDB59CF0F}"/>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28251236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B6F4BC-2067-A692-4D48-EB4462FD9021}"/>
              </a:ext>
            </a:extLst>
          </p:cNvPr>
          <p:cNvSpPr>
            <a:spLocks noGrp="1"/>
          </p:cNvSpPr>
          <p:nvPr>
            <p:ph type="dt" sz="half" idx="10"/>
          </p:nvPr>
        </p:nvSpPr>
        <p:spPr/>
        <p:txBody>
          <a:bodyPr/>
          <a:lstStyle/>
          <a:p>
            <a:fld id="{81B8F32D-D8B6-4B9E-9CBF-DCAC30B7B93D}" type="datetimeFigureOut">
              <a:rPr lang="en-US" smtClean="0"/>
              <a:t>6/1/2025</a:t>
            </a:fld>
            <a:endParaRPr lang="en-US"/>
          </a:p>
        </p:txBody>
      </p:sp>
      <p:sp>
        <p:nvSpPr>
          <p:cNvPr id="3" name="Footer Placeholder 2">
            <a:extLst>
              <a:ext uri="{FF2B5EF4-FFF2-40B4-BE49-F238E27FC236}">
                <a16:creationId xmlns:a16="http://schemas.microsoft.com/office/drawing/2014/main" id="{015E28E4-FA25-ED27-060B-F408EA28355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34415F3-A914-3CB5-9727-8F78F4BECD74}"/>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505685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50CF72-7F5B-B7CA-333E-9F97CFE56E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4D239DE-1F8D-2270-AF77-D4962FC3C19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8BD4B8F-A7AC-CCD8-C856-78F34C0BF2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464DD6-56C9-F594-D53F-A55887FD37D9}"/>
              </a:ext>
            </a:extLst>
          </p:cNvPr>
          <p:cNvSpPr>
            <a:spLocks noGrp="1"/>
          </p:cNvSpPr>
          <p:nvPr>
            <p:ph type="dt" sz="half" idx="10"/>
          </p:nvPr>
        </p:nvSpPr>
        <p:spPr/>
        <p:txBody>
          <a:bodyPr/>
          <a:lstStyle/>
          <a:p>
            <a:fld id="{81B8F32D-D8B6-4B9E-9CBF-DCAC30B7B93D}" type="datetimeFigureOut">
              <a:rPr lang="en-US" smtClean="0"/>
              <a:t>6/1/2025</a:t>
            </a:fld>
            <a:endParaRPr lang="en-US"/>
          </a:p>
        </p:txBody>
      </p:sp>
      <p:sp>
        <p:nvSpPr>
          <p:cNvPr id="6" name="Footer Placeholder 5">
            <a:extLst>
              <a:ext uri="{FF2B5EF4-FFF2-40B4-BE49-F238E27FC236}">
                <a16:creationId xmlns:a16="http://schemas.microsoft.com/office/drawing/2014/main" id="{D6C61C53-45D5-39AD-E665-7E4122610D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E12DA7-A8C8-1E27-95F2-D7B3FCB61A5A}"/>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187923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6981E-0854-169F-BD2F-F8DBA130D6D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94E6BC-9CC8-890A-7C42-6AFA4A0CA2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0117BE-07BE-59CF-200B-1151ED0D3F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BE637A8-086A-3F52-622F-D073FC642A58}"/>
              </a:ext>
            </a:extLst>
          </p:cNvPr>
          <p:cNvSpPr>
            <a:spLocks noGrp="1"/>
          </p:cNvSpPr>
          <p:nvPr>
            <p:ph type="dt" sz="half" idx="10"/>
          </p:nvPr>
        </p:nvSpPr>
        <p:spPr/>
        <p:txBody>
          <a:bodyPr/>
          <a:lstStyle/>
          <a:p>
            <a:fld id="{81B8F32D-D8B6-4B9E-9CBF-DCAC30B7B93D}" type="datetimeFigureOut">
              <a:rPr lang="en-US" smtClean="0"/>
              <a:t>6/1/2025</a:t>
            </a:fld>
            <a:endParaRPr lang="en-US"/>
          </a:p>
        </p:txBody>
      </p:sp>
      <p:sp>
        <p:nvSpPr>
          <p:cNvPr id="6" name="Footer Placeholder 5">
            <a:extLst>
              <a:ext uri="{FF2B5EF4-FFF2-40B4-BE49-F238E27FC236}">
                <a16:creationId xmlns:a16="http://schemas.microsoft.com/office/drawing/2014/main" id="{C789A988-046C-88CF-40CB-33A3B712C8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56E25A-203E-5E2E-821C-9B3404C302A4}"/>
              </a:ext>
            </a:extLst>
          </p:cNvPr>
          <p:cNvSpPr>
            <a:spLocks noGrp="1"/>
          </p:cNvSpPr>
          <p:nvPr>
            <p:ph type="sldNum" sz="quarter" idx="12"/>
          </p:nvPr>
        </p:nvSpPr>
        <p:spPr/>
        <p:txBody>
          <a:bodyPr/>
          <a:lstStyle/>
          <a:p>
            <a:fld id="{60553ECD-7F6D-420D-93CA-D8D15EB427AC}" type="slidenum">
              <a:rPr lang="en-US" smtClean="0"/>
              <a:t>‹#›</a:t>
            </a:fld>
            <a:endParaRPr lang="en-US"/>
          </a:p>
        </p:txBody>
      </p:sp>
    </p:spTree>
    <p:extLst>
      <p:ext uri="{BB962C8B-B14F-4D97-AF65-F5344CB8AC3E}">
        <p14:creationId xmlns:p14="http://schemas.microsoft.com/office/powerpoint/2010/main" val="4228373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428BA0-810A-C5DD-88B3-DEFC4F7D32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18C4C8B-8385-6818-1327-9B1044CD9B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B819B1-C03D-F9B8-90F2-4DCE7A69CF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1B8F32D-D8B6-4B9E-9CBF-DCAC30B7B93D}" type="datetimeFigureOut">
              <a:rPr lang="en-US" smtClean="0"/>
              <a:pPr/>
              <a:t>6/1/2025</a:t>
            </a:fld>
            <a:endParaRPr lang="en-US" dirty="0"/>
          </a:p>
        </p:txBody>
      </p:sp>
      <p:sp>
        <p:nvSpPr>
          <p:cNvPr id="5" name="Footer Placeholder 4">
            <a:extLst>
              <a:ext uri="{FF2B5EF4-FFF2-40B4-BE49-F238E27FC236}">
                <a16:creationId xmlns:a16="http://schemas.microsoft.com/office/drawing/2014/main" id="{6249952E-C9BA-518C-D14E-1165E33B92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a:extLst>
              <a:ext uri="{FF2B5EF4-FFF2-40B4-BE49-F238E27FC236}">
                <a16:creationId xmlns:a16="http://schemas.microsoft.com/office/drawing/2014/main" id="{B182BFA2-997E-AE2B-C673-9920768199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0553ECD-7F6D-420D-93CA-D8D15EB427AC}" type="slidenum">
              <a:rPr lang="en-US" smtClean="0"/>
              <a:pPr/>
              <a:t>‹#›</a:t>
            </a:fld>
            <a:endParaRPr lang="en-US" dirty="0"/>
          </a:p>
        </p:txBody>
      </p:sp>
    </p:spTree>
    <p:extLst>
      <p:ext uri="{BB962C8B-B14F-4D97-AF65-F5344CB8AC3E}">
        <p14:creationId xmlns:p14="http://schemas.microsoft.com/office/powerpoint/2010/main" val="1522224053"/>
      </p:ext>
    </p:extLst>
  </p:cSld>
  <p:clrMap bg1="lt1" tx1="dk1" bg2="lt2" tx2="dk2" accent1="accent1" accent2="accent2" accent3="accent3" accent4="accent4" accent5="accent5" accent6="accent6" hlink="hlink" folHlink="folHlink"/>
  <p:sldLayoutIdLst>
    <p:sldLayoutId id="2147483767" r:id="rId1"/>
    <p:sldLayoutId id="2147483768" r:id="rId2"/>
    <p:sldLayoutId id="2147483769" r:id="rId3"/>
    <p:sldLayoutId id="2147483770" r:id="rId4"/>
    <p:sldLayoutId id="2147483771" r:id="rId5"/>
    <p:sldLayoutId id="2147483772" r:id="rId6"/>
    <p:sldLayoutId id="2147483773" r:id="rId7"/>
    <p:sldLayoutId id="2147483774" r:id="rId8"/>
    <p:sldLayoutId id="2147483775" r:id="rId9"/>
    <p:sldLayoutId id="2147483776" r:id="rId10"/>
    <p:sldLayoutId id="214748377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7.png"/><Relationship Id="rId4" Type="http://schemas.openxmlformats.org/officeDocument/2006/relationships/hyperlink" Target="https://www.ncbi.nlm.nih.gov/books/NBK1247/"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3.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png"/></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4.jp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4.jp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7.jp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8.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4.jpg"/><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jpg"/><Relationship Id="rId7" Type="http://schemas.openxmlformats.org/officeDocument/2006/relationships/image" Target="../media/image68.png"/><Relationship Id="rId2" Type="http://schemas.openxmlformats.org/officeDocument/2006/relationships/image" Target="../media/image63.jpg"/><Relationship Id="rId1" Type="http://schemas.openxmlformats.org/officeDocument/2006/relationships/slideLayout" Target="../slideLayouts/slideLayout2.xml"/><Relationship Id="rId6" Type="http://schemas.openxmlformats.org/officeDocument/2006/relationships/image" Target="../media/image67.jpg"/><Relationship Id="rId5" Type="http://schemas.openxmlformats.org/officeDocument/2006/relationships/image" Target="../media/image66.jpg"/><Relationship Id="rId4" Type="http://schemas.openxmlformats.org/officeDocument/2006/relationships/image" Target="../media/image65.jpg"/></Relationships>
</file>

<file path=ppt/slides/_rels/slide2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hyperlink" Target="mailto:van.huynh@rivn.com.vn"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3.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3.xml"/><Relationship Id="rId16" Type="http://schemas.openxmlformats.org/officeDocument/2006/relationships/image" Target="../media/image21.sv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jpeg"/><Relationship Id="rId15" Type="http://schemas.openxmlformats.org/officeDocument/2006/relationships/image" Target="../media/image20.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 Id="rId14"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3.png"/><Relationship Id="rId7" Type="http://schemas.openxmlformats.org/officeDocument/2006/relationships/image" Target="../media/image18.png"/><Relationship Id="rId12"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7.png"/><Relationship Id="rId11" Type="http://schemas.openxmlformats.org/officeDocument/2006/relationships/image" Target="../media/image27.png"/><Relationship Id="rId5" Type="http://schemas.openxmlformats.org/officeDocument/2006/relationships/image" Target="../media/image24.png"/><Relationship Id="rId10" Type="http://schemas.openxmlformats.org/officeDocument/2006/relationships/image" Target="../media/image26.png"/><Relationship Id="rId4" Type="http://schemas.openxmlformats.org/officeDocument/2006/relationships/image" Target="../media/image22.png"/><Relationship Id="rId9" Type="http://schemas.openxmlformats.org/officeDocument/2006/relationships/image" Target="../media/image25.jpeg"/></Relationships>
</file>

<file path=ppt/slides/_rels/slide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B2ACB8-9E0C-FD4C-5DE1-6FC34A2B216B}"/>
              </a:ext>
            </a:extLst>
          </p:cNvPr>
          <p:cNvPicPr>
            <a:picLocks noChangeAspect="1"/>
          </p:cNvPicPr>
          <p:nvPr/>
        </p:nvPicPr>
        <p:blipFill>
          <a:blip r:embed="rId3"/>
          <a:stretch>
            <a:fillRect/>
          </a:stretch>
        </p:blipFill>
        <p:spPr>
          <a:xfrm>
            <a:off x="4556285" y="3285963"/>
            <a:ext cx="4847243" cy="2901572"/>
          </a:xfrm>
          <a:prstGeom prst="rect">
            <a:avLst/>
          </a:prstGeom>
        </p:spPr>
      </p:pic>
      <p:sp>
        <p:nvSpPr>
          <p:cNvPr id="15" name="Title 14">
            <a:extLst>
              <a:ext uri="{FF2B5EF4-FFF2-40B4-BE49-F238E27FC236}">
                <a16:creationId xmlns:a16="http://schemas.microsoft.com/office/drawing/2014/main" id="{A74662B3-1357-6A7C-023B-1CF91A1E46BD}"/>
              </a:ext>
            </a:extLst>
          </p:cNvPr>
          <p:cNvSpPr>
            <a:spLocks noGrp="1"/>
          </p:cNvSpPr>
          <p:nvPr>
            <p:ph type="title"/>
          </p:nvPr>
        </p:nvSpPr>
        <p:spPr>
          <a:xfrm>
            <a:off x="219876" y="432628"/>
            <a:ext cx="11451299" cy="2074386"/>
          </a:xfrm>
          <a:solidFill>
            <a:schemeClr val="bg1"/>
          </a:solidFill>
        </p:spPr>
        <p:txBody>
          <a:bodyPr/>
          <a:lstStyle/>
          <a:p>
            <a:pPr algn="ctr"/>
            <a:r>
              <a:rPr lang="en-US" sz="3500" b="1" dirty="0">
                <a:solidFill>
                  <a:srgbClr val="00A886"/>
                </a:solidFill>
                <a:effectLst>
                  <a:outerShdw blurRad="38100" dist="38100" dir="2700000" algn="tl" rotWithShape="0">
                    <a:srgbClr val="00A5A1">
                      <a:alpha val="86000"/>
                    </a:srgbClr>
                  </a:outerShdw>
                </a:effectLst>
                <a:latin typeface="Arial" panose="020B0604020202020204" pitchFamily="34" charset="0"/>
                <a:cs typeface="Arial" panose="020B0604020202020204" pitchFamily="34" charset="0"/>
              </a:rPr>
              <a:t>Application of DNBSEQ Technology in Screening Oncology and targeted treatment</a:t>
            </a:r>
          </a:p>
        </p:txBody>
      </p:sp>
      <p:sp>
        <p:nvSpPr>
          <p:cNvPr id="18" name="Slide Number Placeholder 7">
            <a:extLst>
              <a:ext uri="{FF2B5EF4-FFF2-40B4-BE49-F238E27FC236}">
                <a16:creationId xmlns:a16="http://schemas.microsoft.com/office/drawing/2014/main" id="{24623C26-1853-1291-AB7A-460AFF2CD5A6}"/>
              </a:ext>
            </a:extLst>
          </p:cNvPr>
          <p:cNvSpPr>
            <a:spLocks noGrp="1"/>
          </p:cNvSpPr>
          <p:nvPr>
            <p:ph type="sldNum" sz="quarter" idx="12"/>
          </p:nvPr>
        </p:nvSpPr>
        <p:spPr>
          <a:xfrm>
            <a:off x="11422512" y="6387464"/>
            <a:ext cx="640080" cy="365125"/>
          </a:xfrm>
        </p:spPr>
        <p:txBody>
          <a:bodyPr/>
          <a:lstStyle/>
          <a:p>
            <a:fld id="{60553ECD-7F6D-420D-93CA-D8D15EB427AC}" type="slidenum">
              <a:rPr lang="en-US" sz="15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fld>
            <a:endParaRPr lang="en-US" sz="1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29E37CA7-7238-E22B-1069-C01D6EF963C8}"/>
              </a:ext>
            </a:extLst>
          </p:cNvPr>
          <p:cNvSpPr txBox="1"/>
          <p:nvPr/>
        </p:nvSpPr>
        <p:spPr>
          <a:xfrm>
            <a:off x="440052" y="3285963"/>
            <a:ext cx="3030735" cy="2385268"/>
          </a:xfrm>
          <a:prstGeom prst="rect">
            <a:avLst/>
          </a:prstGeom>
          <a:noFill/>
        </p:spPr>
        <p:txBody>
          <a:bodyPr wrap="square" rtlCol="0">
            <a:spAutoFit/>
          </a:bodyPr>
          <a:lstStyle/>
          <a:p>
            <a:endParaRPr lang="en-US" i="1" dirty="0">
              <a:latin typeface="Arial" panose="020B0604020202020204" pitchFamily="34" charset="0"/>
              <a:cs typeface="Arial" panose="020B0604020202020204" pitchFamily="34" charset="0"/>
            </a:endParaRPr>
          </a:p>
          <a:p>
            <a:r>
              <a:rPr lang="en-US" sz="1800" b="1" dirty="0">
                <a:solidFill>
                  <a:srgbClr val="00A886"/>
                </a:solidFill>
                <a:latin typeface="Arial" panose="020B0604020202020204" pitchFamily="34" charset="0"/>
                <a:cs typeface="Arial" panose="020B0604020202020204" pitchFamily="34" charset="0"/>
              </a:rPr>
              <a:t>Research Instruments Viet Nam – RIVN</a:t>
            </a:r>
          </a:p>
          <a:p>
            <a:r>
              <a:rPr lang="en-US" sz="1800" b="1" dirty="0">
                <a:solidFill>
                  <a:srgbClr val="EE4348"/>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Lê Tùng Lâm</a:t>
            </a:r>
          </a:p>
          <a:p>
            <a:r>
              <a:rPr lang="en-US" sz="1800" i="1" dirty="0">
                <a:solidFill>
                  <a:srgbClr val="5A277F"/>
                </a:solidFill>
                <a:latin typeface="Arial" panose="020B0604020202020204" pitchFamily="34" charset="0"/>
                <a:cs typeface="Arial" panose="020B0604020202020204" pitchFamily="34" charset="0"/>
              </a:rPr>
              <a:t>Customer Support Manager</a:t>
            </a:r>
          </a:p>
          <a:p>
            <a:endParaRPr lang="en-US" sz="1800" b="1" dirty="0">
              <a:solidFill>
                <a:srgbClr val="00A886"/>
              </a:solidFill>
              <a:latin typeface="Arial" panose="020B0604020202020204" pitchFamily="34" charset="0"/>
              <a:cs typeface="Arial" panose="020B0604020202020204" pitchFamily="34" charset="0"/>
            </a:endParaRPr>
          </a:p>
          <a:p>
            <a:endParaRPr lang="en-US" i="1" dirty="0">
              <a:latin typeface="Arial" panose="020B0604020202020204" pitchFamily="34" charset="0"/>
              <a:cs typeface="Arial" panose="020B0604020202020204" pitchFamily="34" charset="0"/>
            </a:endParaRPr>
          </a:p>
          <a:p>
            <a:endParaRPr lang="en-US" sz="700" i="1"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B2F0E13D-A460-7450-7B7A-3026E61EA8DF}"/>
              </a:ext>
            </a:extLst>
          </p:cNvPr>
          <p:cNvPicPr>
            <a:picLocks noChangeAspect="1"/>
          </p:cNvPicPr>
          <p:nvPr/>
        </p:nvPicPr>
        <p:blipFill>
          <a:blip r:embed="rId4"/>
          <a:stretch>
            <a:fillRect/>
          </a:stretch>
        </p:blipFill>
        <p:spPr>
          <a:xfrm>
            <a:off x="8056656" y="3289301"/>
            <a:ext cx="4005936" cy="2898234"/>
          </a:xfrm>
          <a:prstGeom prst="rect">
            <a:avLst/>
          </a:prstGeom>
        </p:spPr>
      </p:pic>
      <p:pic>
        <p:nvPicPr>
          <p:cNvPr id="6" name="Picture 5">
            <a:extLst>
              <a:ext uri="{FF2B5EF4-FFF2-40B4-BE49-F238E27FC236}">
                <a16:creationId xmlns:a16="http://schemas.microsoft.com/office/drawing/2014/main" id="{2BA1A940-FEB1-24E8-1493-7428449498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3828" y="-144789"/>
            <a:ext cx="1147824" cy="758384"/>
          </a:xfrm>
          <a:prstGeom prst="rect">
            <a:avLst/>
          </a:prstGeom>
        </p:spPr>
      </p:pic>
    </p:spTree>
    <p:extLst>
      <p:ext uri="{BB962C8B-B14F-4D97-AF65-F5344CB8AC3E}">
        <p14:creationId xmlns:p14="http://schemas.microsoft.com/office/powerpoint/2010/main" val="2302880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Table 16">
            <a:extLst>
              <a:ext uri="{FF2B5EF4-FFF2-40B4-BE49-F238E27FC236}">
                <a16:creationId xmlns:a16="http://schemas.microsoft.com/office/drawing/2014/main" id="{8753E822-2B16-92A8-4320-F2A11F89D889}"/>
              </a:ext>
            </a:extLst>
          </p:cNvPr>
          <p:cNvGraphicFramePr>
            <a:graphicFrameLocks noGrp="1"/>
          </p:cNvGraphicFramePr>
          <p:nvPr>
            <p:extLst>
              <p:ext uri="{D42A27DB-BD31-4B8C-83A1-F6EECF244321}">
                <p14:modId xmlns:p14="http://schemas.microsoft.com/office/powerpoint/2010/main" val="147785981"/>
              </p:ext>
            </p:extLst>
          </p:nvPr>
        </p:nvGraphicFramePr>
        <p:xfrm>
          <a:off x="6444234" y="780902"/>
          <a:ext cx="5601654" cy="5024652"/>
        </p:xfrm>
        <a:graphic>
          <a:graphicData uri="http://schemas.openxmlformats.org/drawingml/2006/table">
            <a:tbl>
              <a:tblPr firstRow="1" bandRow="1">
                <a:tableStyleId>{5C22544A-7EE6-4342-B048-85BDC9FD1C3A}</a:tableStyleId>
              </a:tblPr>
              <a:tblGrid>
                <a:gridCol w="3186836">
                  <a:extLst>
                    <a:ext uri="{9D8B030D-6E8A-4147-A177-3AD203B41FA5}">
                      <a16:colId xmlns:a16="http://schemas.microsoft.com/office/drawing/2014/main" val="2697078938"/>
                    </a:ext>
                  </a:extLst>
                </a:gridCol>
                <a:gridCol w="2414818">
                  <a:extLst>
                    <a:ext uri="{9D8B030D-6E8A-4147-A177-3AD203B41FA5}">
                      <a16:colId xmlns:a16="http://schemas.microsoft.com/office/drawing/2014/main" val="1972816844"/>
                    </a:ext>
                  </a:extLst>
                </a:gridCol>
              </a:tblGrid>
              <a:tr h="483783">
                <a:tc>
                  <a:txBody>
                    <a:bodyPr/>
                    <a:lstStyle/>
                    <a:p>
                      <a:r>
                        <a:rPr lang="en-US" sz="1200" b="0" dirty="0">
                          <a:solidFill>
                            <a:schemeClr val="tx1"/>
                          </a:solidFill>
                          <a:latin typeface="Arial" panose="020B0604020202020204" pitchFamily="34" charset="0"/>
                          <a:cs typeface="Arial" panose="020B0604020202020204" pitchFamily="34" charset="0"/>
                        </a:rPr>
                        <a:t>1. BRCA ½ Panel</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tx1"/>
                          </a:solidFill>
                          <a:latin typeface="Arial" panose="020B0604020202020204" pitchFamily="34" charset="0"/>
                          <a:cs typeface="Arial" panose="020B0604020202020204" pitchFamily="34" charset="0"/>
                        </a:rPr>
                        <a:t>Ung </a:t>
                      </a:r>
                      <a:r>
                        <a:rPr lang="en-US" sz="1200" b="0" dirty="0" err="1">
                          <a:solidFill>
                            <a:schemeClr val="tx1"/>
                          </a:solidFill>
                          <a:latin typeface="Arial" panose="020B0604020202020204" pitchFamily="34" charset="0"/>
                          <a:cs typeface="Arial" panose="020B0604020202020204" pitchFamily="34" charset="0"/>
                        </a:rPr>
                        <a:t>thư</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vú</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buồng</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trứng</a:t>
                      </a:r>
                      <a:r>
                        <a:rPr lang="en-US" sz="1200" b="0" dirty="0">
                          <a:solidFill>
                            <a:schemeClr val="tx1"/>
                          </a:solidFill>
                          <a:latin typeface="Arial" panose="020B0604020202020204" pitchFamily="34" charset="0"/>
                          <a:cs typeface="Arial" panose="020B0604020202020204" pitchFamily="34" charset="0"/>
                        </a:rPr>
                        <a:t> (Somatic/Germline)</a:t>
                      </a: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0821583"/>
                  </a:ext>
                </a:extLst>
              </a:tr>
              <a:tr h="1101889">
                <a:tc>
                  <a:txBody>
                    <a:bodyPr/>
                    <a:lstStyle/>
                    <a:p>
                      <a:r>
                        <a:rPr lang="en-US" sz="1200" b="0" dirty="0">
                          <a:latin typeface="Arial" panose="020B0604020202020204" pitchFamily="34" charset="0"/>
                          <a:cs typeface="Arial" panose="020B0604020202020204" pitchFamily="34" charset="0"/>
                        </a:rPr>
                        <a:t>2. </a:t>
                      </a:r>
                      <a:r>
                        <a:rPr lang="en-US" sz="1200" b="0" dirty="0" err="1">
                          <a:latin typeface="Arial" panose="020B0604020202020204" pitchFamily="34" charset="0"/>
                          <a:cs typeface="Arial" panose="020B0604020202020204" pitchFamily="34" charset="0"/>
                        </a:rPr>
                        <a:t>Pancancer</a:t>
                      </a:r>
                      <a:r>
                        <a:rPr lang="en-US" sz="1200" b="0" dirty="0">
                          <a:latin typeface="Arial" panose="020B0604020202020204" pitchFamily="34" charset="0"/>
                          <a:cs typeface="Arial" panose="020B0604020202020204" pitchFamily="34" charset="0"/>
                        </a:rPr>
                        <a:t> panel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dirty="0">
                          <a:latin typeface="Arial" panose="020B0604020202020204" pitchFamily="34" charset="0"/>
                          <a:cs typeface="Arial" panose="020B0604020202020204" pitchFamily="34" charset="0"/>
                        </a:rPr>
                        <a:t>524 gen, </a:t>
                      </a:r>
                      <a:r>
                        <a:rPr lang="en-US" sz="1200" b="0" dirty="0" err="1">
                          <a:latin typeface="Arial" panose="020B0604020202020204" pitchFamily="34" charset="0"/>
                          <a:cs typeface="Arial" panose="020B0604020202020204" pitchFamily="34" charset="0"/>
                        </a:rPr>
                        <a:t>tất</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cả</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các</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loại</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biến</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thể</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và</a:t>
                      </a:r>
                      <a:r>
                        <a:rPr lang="en-US" sz="1200" b="0" dirty="0">
                          <a:latin typeface="Arial" panose="020B0604020202020204" pitchFamily="34" charset="0"/>
                          <a:cs typeface="Arial" panose="020B0604020202020204" pitchFamily="34" charset="0"/>
                        </a:rPr>
                        <a:t> marker </a:t>
                      </a:r>
                      <a:r>
                        <a:rPr lang="en-US" sz="1200" b="0" dirty="0" err="1">
                          <a:latin typeface="Arial" panose="020B0604020202020204" pitchFamily="34" charset="0"/>
                          <a:cs typeface="Arial" panose="020B0604020202020204" pitchFamily="34" charset="0"/>
                        </a:rPr>
                        <a:t>quan</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trọng</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với</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liệu</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pháp</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miễn</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dịch</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ung</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thư</a:t>
                      </a:r>
                      <a:r>
                        <a:rPr lang="en-US" sz="1200" b="0" dirty="0">
                          <a:latin typeface="Arial" panose="020B0604020202020204" pitchFamily="34" charset="0"/>
                          <a:cs typeface="Arial" panose="020B0604020202020204" pitchFamily="34" charset="0"/>
                        </a:rPr>
                        <a:t> (MSI </a:t>
                      </a:r>
                      <a:r>
                        <a:rPr lang="en-US" sz="1200" b="0" dirty="0" err="1">
                          <a:latin typeface="Arial" panose="020B0604020202020204" pitchFamily="34" charset="0"/>
                          <a:cs typeface="Arial" panose="020B0604020202020204" pitchFamily="34" charset="0"/>
                        </a:rPr>
                        <a:t>và</a:t>
                      </a:r>
                      <a:r>
                        <a:rPr lang="en-US" sz="1200" b="0" dirty="0">
                          <a:latin typeface="Arial" panose="020B0604020202020204" pitchFamily="34" charset="0"/>
                          <a:cs typeface="Arial" panose="020B0604020202020204" pitchFamily="34" charset="0"/>
                        </a:rPr>
                        <a:t> TMB), </a:t>
                      </a:r>
                      <a:r>
                        <a:rPr lang="en-US" sz="1200" b="0" dirty="0" err="1">
                          <a:latin typeface="Arial" panose="020B0604020202020204" pitchFamily="34" charset="0"/>
                          <a:cs typeface="Arial" panose="020B0604020202020204" pitchFamily="34" charset="0"/>
                        </a:rPr>
                        <a:t>phát</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hiện</a:t>
                      </a:r>
                      <a:r>
                        <a:rPr lang="en-US" sz="1200" b="0" dirty="0">
                          <a:latin typeface="Arial" panose="020B0604020202020204" pitchFamily="34" charset="0"/>
                          <a:cs typeface="Arial" panose="020B0604020202020204" pitchFamily="34" charset="0"/>
                        </a:rPr>
                        <a:t> EBV – lymphoma </a:t>
                      </a:r>
                      <a:r>
                        <a:rPr lang="en-US" sz="1200" b="0" dirty="0" err="1">
                          <a:latin typeface="Arial" panose="020B0604020202020204" pitchFamily="34" charset="0"/>
                          <a:cs typeface="Arial" panose="020B0604020202020204" pitchFamily="34" charset="0"/>
                        </a:rPr>
                        <a:t>và</a:t>
                      </a:r>
                      <a:r>
                        <a:rPr lang="en-US" sz="1200" b="0" dirty="0">
                          <a:latin typeface="Arial" panose="020B0604020202020204" pitchFamily="34" charset="0"/>
                          <a:cs typeface="Arial" panose="020B0604020202020204" pitchFamily="34" charset="0"/>
                        </a:rPr>
                        <a:t> HPV- UT </a:t>
                      </a:r>
                      <a:r>
                        <a:rPr lang="en-US" sz="1200" b="0" dirty="0" err="1">
                          <a:latin typeface="Arial" panose="020B0604020202020204" pitchFamily="34" charset="0"/>
                          <a:cs typeface="Arial" panose="020B0604020202020204" pitchFamily="34" charset="0"/>
                        </a:rPr>
                        <a:t>cổ</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tử</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cung</a:t>
                      </a:r>
                      <a:endParaRPr lang="en-US" sz="1200" b="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208169"/>
                  </a:ext>
                </a:extLst>
              </a:tr>
              <a:tr h="536956">
                <a:tc>
                  <a:txBody>
                    <a:bodyPr/>
                    <a:lstStyle/>
                    <a:p>
                      <a:r>
                        <a:rPr lang="en-US" sz="1200" b="0" dirty="0">
                          <a:latin typeface="Arial" panose="020B0604020202020204" pitchFamily="34" charset="0"/>
                          <a:cs typeface="Arial" panose="020B0604020202020204" pitchFamily="34" charset="0"/>
                        </a:rPr>
                        <a:t>3. Common Hereditary Cancer NGS Panel </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dirty="0">
                          <a:latin typeface="Arial" panose="020B0604020202020204" pitchFamily="34" charset="0"/>
                          <a:cs typeface="Arial" panose="020B0604020202020204" pitchFamily="34" charset="0"/>
                        </a:rPr>
                        <a:t>61 gen – </a:t>
                      </a:r>
                      <a:r>
                        <a:rPr lang="en-US" sz="1200" b="0" dirty="0" err="1">
                          <a:latin typeface="Arial" panose="020B0604020202020204" pitchFamily="34" charset="0"/>
                          <a:cs typeface="Arial" panose="020B0604020202020204" pitchFamily="34" charset="0"/>
                        </a:rPr>
                        <a:t>các</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loại</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ung</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thư</a:t>
                      </a:r>
                      <a:r>
                        <a:rPr lang="en-US" sz="1200" b="0" dirty="0">
                          <a:latin typeface="Arial" panose="020B0604020202020204" pitchFamily="34" charset="0"/>
                          <a:cs typeface="Arial" panose="020B0604020202020204" pitchFamily="34" charset="0"/>
                        </a:rPr>
                        <a:t> di </a:t>
                      </a:r>
                      <a:r>
                        <a:rPr lang="en-US" sz="1200" b="0" dirty="0" err="1">
                          <a:latin typeface="Arial" panose="020B0604020202020204" pitchFamily="34" charset="0"/>
                          <a:cs typeface="Arial" panose="020B0604020202020204" pitchFamily="34" charset="0"/>
                        </a:rPr>
                        <a:t>truyền</a:t>
                      </a:r>
                      <a:endParaRPr lang="en-US" sz="1200" b="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56677"/>
                  </a:ext>
                </a:extLst>
              </a:tr>
              <a:tr h="558197">
                <a:tc>
                  <a:txBody>
                    <a:bodyPr/>
                    <a:lstStyle/>
                    <a:p>
                      <a:r>
                        <a:rPr lang="en-US" sz="1200" b="0" dirty="0">
                          <a:latin typeface="Arial" panose="020B0604020202020204" pitchFamily="34" charset="0"/>
                          <a:cs typeface="Arial" panose="020B0604020202020204" pitchFamily="34" charset="0"/>
                        </a:rPr>
                        <a:t>4. </a:t>
                      </a:r>
                      <a:r>
                        <a:rPr lang="en-US" sz="1200" b="0" dirty="0" err="1">
                          <a:latin typeface="Arial" panose="020B0604020202020204" pitchFamily="34" charset="0"/>
                          <a:cs typeface="Arial" panose="020B0604020202020204" pitchFamily="34" charset="0"/>
                        </a:rPr>
                        <a:t>OncoCheck</a:t>
                      </a:r>
                      <a:r>
                        <a:rPr lang="en-US" sz="1200" b="0" dirty="0">
                          <a:latin typeface="Arial" panose="020B0604020202020204" pitchFamily="34" charset="0"/>
                          <a:cs typeface="Arial" panose="020B0604020202020204" pitchFamily="34" charset="0"/>
                        </a:rPr>
                        <a:t> Panel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31 gen - </a:t>
                      </a:r>
                      <a:r>
                        <a:rPr lang="en-US" sz="1200" b="0" dirty="0" err="1">
                          <a:latin typeface="Arial" panose="020B0604020202020204" pitchFamily="34" charset="0"/>
                          <a:cs typeface="Arial" panose="020B0604020202020204" pitchFamily="34" charset="0"/>
                        </a:rPr>
                        <a:t>các</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loại</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ung</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thư</a:t>
                      </a:r>
                      <a:r>
                        <a:rPr lang="en-US" sz="1200" b="0" dirty="0">
                          <a:latin typeface="Arial" panose="020B0604020202020204" pitchFamily="34" charset="0"/>
                          <a:cs typeface="Arial" panose="020B0604020202020204" pitchFamily="34" charset="0"/>
                        </a:rPr>
                        <a:t> di </a:t>
                      </a:r>
                      <a:r>
                        <a:rPr lang="en-US" sz="1200" b="0" dirty="0" err="1">
                          <a:latin typeface="Arial" panose="020B0604020202020204" pitchFamily="34" charset="0"/>
                          <a:cs typeface="Arial" panose="020B0604020202020204" pitchFamily="34" charset="0"/>
                        </a:rPr>
                        <a:t>truyền</a:t>
                      </a:r>
                      <a:endParaRPr lang="en-US" sz="1200" b="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26893518"/>
                  </a:ext>
                </a:extLst>
              </a:tr>
              <a:tr h="536956">
                <a:tc>
                  <a:txBody>
                    <a:bodyPr/>
                    <a:lstStyle/>
                    <a:p>
                      <a:r>
                        <a:rPr lang="en-US" sz="1200" b="0" dirty="0">
                          <a:latin typeface="Arial" panose="020B0604020202020204" pitchFamily="34" charset="0"/>
                          <a:cs typeface="Arial" panose="020B0604020202020204" pitchFamily="34" charset="0"/>
                        </a:rPr>
                        <a:t>5. Cancer Check 50 panel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dirty="0">
                          <a:latin typeface="Arial" panose="020B0604020202020204" pitchFamily="34" charset="0"/>
                          <a:cs typeface="Arial" panose="020B0604020202020204" pitchFamily="34" charset="0"/>
                        </a:rPr>
                        <a:t>50 gen – </a:t>
                      </a:r>
                      <a:r>
                        <a:rPr lang="en-US" sz="1200" b="0" dirty="0" err="1">
                          <a:latin typeface="Arial" panose="020B0604020202020204" pitchFamily="34" charset="0"/>
                          <a:cs typeface="Arial" panose="020B0604020202020204" pitchFamily="34" charset="0"/>
                        </a:rPr>
                        <a:t>các</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loại</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ung</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thư</a:t>
                      </a:r>
                      <a:r>
                        <a:rPr lang="en-US" sz="1200" b="0" dirty="0">
                          <a:latin typeface="Arial" panose="020B0604020202020204" pitchFamily="34" charset="0"/>
                          <a:cs typeface="Arial" panose="020B0604020202020204" pitchFamily="34" charset="0"/>
                        </a:rPr>
                        <a:t> soma</a:t>
                      </a: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54837485"/>
                  </a:ext>
                </a:extLst>
              </a:tr>
              <a:tr h="271083">
                <a:tc>
                  <a:txBody>
                    <a:bodyPr/>
                    <a:lstStyle/>
                    <a:p>
                      <a:r>
                        <a:rPr lang="en-US" sz="1200" b="0" dirty="0">
                          <a:latin typeface="Arial" panose="020B0604020202020204" pitchFamily="34" charset="0"/>
                          <a:cs typeface="Arial" panose="020B0604020202020204" pitchFamily="34" charset="0"/>
                        </a:rPr>
                        <a:t>6. Cancer Check 100 panel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latin typeface="Arial" panose="020B0604020202020204" pitchFamily="34" charset="0"/>
                          <a:cs typeface="Arial" panose="020B0604020202020204" pitchFamily="34" charset="0"/>
                        </a:rPr>
                        <a:t>100 gen – </a:t>
                      </a:r>
                      <a:r>
                        <a:rPr lang="en-US" sz="1200" b="0" dirty="0" err="1">
                          <a:latin typeface="Arial" panose="020B0604020202020204" pitchFamily="34" charset="0"/>
                          <a:cs typeface="Arial" panose="020B0604020202020204" pitchFamily="34" charset="0"/>
                        </a:rPr>
                        <a:t>các</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loại</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ung</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thư</a:t>
                      </a:r>
                      <a:r>
                        <a:rPr lang="en-US" sz="1200" b="0" dirty="0">
                          <a:latin typeface="Arial" panose="020B0604020202020204" pitchFamily="34" charset="0"/>
                          <a:cs typeface="Arial" panose="020B0604020202020204" pitchFamily="34" charset="0"/>
                        </a:rPr>
                        <a:t> soma</a:t>
                      </a:r>
                    </a:p>
                    <a:p>
                      <a:endParaRPr lang="en-US" sz="1200" b="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08807640"/>
                  </a:ext>
                </a:extLst>
              </a:tr>
              <a:tr h="536956">
                <a:tc>
                  <a:txBody>
                    <a:bodyPr/>
                    <a:lstStyle/>
                    <a:p>
                      <a:r>
                        <a:rPr lang="en-US" sz="1200" b="0" dirty="0">
                          <a:latin typeface="Arial" panose="020B0604020202020204" pitchFamily="34" charset="0"/>
                          <a:cs typeface="Arial" panose="020B0604020202020204" pitchFamily="34" charset="0"/>
                        </a:rPr>
                        <a:t>7. Lymphoid Leukemia NGS Panel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dirty="0">
                          <a:latin typeface="Arial" panose="020B0604020202020204" pitchFamily="34" charset="0"/>
                          <a:cs typeface="Arial" panose="020B0604020202020204" pitchFamily="34" charset="0"/>
                        </a:rPr>
                        <a:t>75 gen UT </a:t>
                      </a:r>
                      <a:r>
                        <a:rPr lang="en-US" sz="1200" b="0" dirty="0" err="1">
                          <a:latin typeface="Arial" panose="020B0604020202020204" pitchFamily="34" charset="0"/>
                          <a:cs typeface="Arial" panose="020B0604020202020204" pitchFamily="34" charset="0"/>
                        </a:rPr>
                        <a:t>bạch</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cầu</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bạch</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huyết</a:t>
                      </a:r>
                      <a:endParaRPr lang="en-US" sz="1200" b="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16693943"/>
                  </a:ext>
                </a:extLst>
              </a:tr>
              <a:tr h="362942">
                <a:tc>
                  <a:txBody>
                    <a:bodyPr/>
                    <a:lstStyle/>
                    <a:p>
                      <a:r>
                        <a:rPr lang="en-US" sz="1200" b="0" dirty="0">
                          <a:latin typeface="Arial" panose="020B0604020202020204" pitchFamily="34" charset="0"/>
                          <a:cs typeface="Arial" panose="020B0604020202020204" pitchFamily="34" charset="0"/>
                        </a:rPr>
                        <a:t>8. Lymphoma NGS Panel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dirty="0">
                          <a:latin typeface="Arial" panose="020B0604020202020204" pitchFamily="34" charset="0"/>
                          <a:cs typeface="Arial" panose="020B0604020202020204" pitchFamily="34" charset="0"/>
                        </a:rPr>
                        <a:t>75 gen UT </a:t>
                      </a:r>
                      <a:r>
                        <a:rPr lang="en-US" sz="1200" b="0" dirty="0" err="1">
                          <a:latin typeface="Arial" panose="020B0604020202020204" pitchFamily="34" charset="0"/>
                          <a:cs typeface="Arial" panose="020B0604020202020204" pitchFamily="34" charset="0"/>
                        </a:rPr>
                        <a:t>hạch</a:t>
                      </a:r>
                      <a:endParaRPr lang="en-US" sz="1200" b="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10381871"/>
                  </a:ext>
                </a:extLst>
              </a:tr>
              <a:tr h="362942">
                <a:tc>
                  <a:txBody>
                    <a:bodyPr/>
                    <a:lstStyle/>
                    <a:p>
                      <a:r>
                        <a:rPr lang="en-US" sz="1200" b="0" dirty="0">
                          <a:latin typeface="Arial" panose="020B0604020202020204" pitchFamily="34" charset="0"/>
                          <a:cs typeface="Arial" panose="020B0604020202020204" pitchFamily="34" charset="0"/>
                        </a:rPr>
                        <a:t>9. Myeloid Leukemia NGS Panel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dirty="0">
                          <a:latin typeface="Arial" panose="020B0604020202020204" pitchFamily="34" charset="0"/>
                          <a:cs typeface="Arial" panose="020B0604020202020204" pitchFamily="34" charset="0"/>
                        </a:rPr>
                        <a:t>49 gen </a:t>
                      </a:r>
                      <a:r>
                        <a:rPr lang="en-US" sz="1200" b="0" dirty="0" err="1">
                          <a:latin typeface="Arial" panose="020B0604020202020204" pitchFamily="34" charset="0"/>
                          <a:cs typeface="Arial" panose="020B0604020202020204" pitchFamily="34" charset="0"/>
                        </a:rPr>
                        <a:t>bệnh</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bạch</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cầu</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dòng</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tủy</a:t>
                      </a:r>
                      <a:endParaRPr lang="en-US" sz="1200" b="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921142"/>
                  </a:ext>
                </a:extLst>
              </a:tr>
            </a:tbl>
          </a:graphicData>
        </a:graphic>
      </p:graphicFrame>
      <p:sp>
        <p:nvSpPr>
          <p:cNvPr id="7" name="TextBox 6">
            <a:extLst>
              <a:ext uri="{FF2B5EF4-FFF2-40B4-BE49-F238E27FC236}">
                <a16:creationId xmlns:a16="http://schemas.microsoft.com/office/drawing/2014/main" id="{8B5EE88E-1E97-DA34-8E7C-D8D60C3D55EE}"/>
              </a:ext>
            </a:extLst>
          </p:cNvPr>
          <p:cNvSpPr txBox="1"/>
          <p:nvPr/>
        </p:nvSpPr>
        <p:spPr>
          <a:xfrm>
            <a:off x="392152" y="35459"/>
            <a:ext cx="5742021" cy="430887"/>
          </a:xfrm>
          <a:prstGeom prst="rect">
            <a:avLst/>
          </a:prstGeom>
          <a:noFill/>
        </p:spPr>
        <p:txBody>
          <a:bodyPr wrap="none" rtlCol="0">
            <a:spAutoFit/>
          </a:bodyPr>
          <a:lstStyle>
            <a:defPPr>
              <a:defRPr lang="en-US"/>
            </a:defPPr>
            <a:lvl1pPr>
              <a:defRPr sz="2500" b="1">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defRPr>
            </a:lvl1pPr>
          </a:lstStyle>
          <a:p>
            <a:r>
              <a:rPr lang="en-US" sz="2200" dirty="0"/>
              <a:t>GIẢI PHÁP UNG THƯ CE-IVD –</a:t>
            </a:r>
            <a:r>
              <a:rPr lang="en-US" sz="2200" dirty="0">
                <a:latin typeface="Arial" panose="020B0604020202020204" pitchFamily="34" charset="0"/>
                <a:cs typeface="Arial" panose="020B0604020202020204" pitchFamily="34" charset="0"/>
              </a:rPr>
              <a:t> GENE2ME</a:t>
            </a:r>
            <a:endParaRPr lang="vi-VN" sz="2200" baseline="30000" dirty="0"/>
          </a:p>
        </p:txBody>
      </p:sp>
      <p:sp>
        <p:nvSpPr>
          <p:cNvPr id="9" name="Left Bracket 8">
            <a:extLst>
              <a:ext uri="{FF2B5EF4-FFF2-40B4-BE49-F238E27FC236}">
                <a16:creationId xmlns:a16="http://schemas.microsoft.com/office/drawing/2014/main" id="{AEED819C-C7C6-F467-82CA-15874CB63E1E}"/>
              </a:ext>
            </a:extLst>
          </p:cNvPr>
          <p:cNvSpPr/>
          <p:nvPr/>
        </p:nvSpPr>
        <p:spPr>
          <a:xfrm>
            <a:off x="6344910" y="547726"/>
            <a:ext cx="198648" cy="5529372"/>
          </a:xfrm>
          <a:prstGeom prst="leftBracket">
            <a:avLst/>
          </a:prstGeom>
          <a:ln>
            <a:solidFill>
              <a:srgbClr val="7CA22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Left Bracket 9">
            <a:extLst>
              <a:ext uri="{FF2B5EF4-FFF2-40B4-BE49-F238E27FC236}">
                <a16:creationId xmlns:a16="http://schemas.microsoft.com/office/drawing/2014/main" id="{3661F985-17EB-A1D0-B697-DB5A2067D35C}"/>
              </a:ext>
            </a:extLst>
          </p:cNvPr>
          <p:cNvSpPr/>
          <p:nvPr/>
        </p:nvSpPr>
        <p:spPr>
          <a:xfrm flipH="1">
            <a:off x="11876570" y="584349"/>
            <a:ext cx="198649" cy="5529372"/>
          </a:xfrm>
          <a:prstGeom prst="leftBracket">
            <a:avLst/>
          </a:prstGeom>
          <a:ln>
            <a:solidFill>
              <a:srgbClr val="7CA22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Picture 14">
            <a:extLst>
              <a:ext uri="{FF2B5EF4-FFF2-40B4-BE49-F238E27FC236}">
                <a16:creationId xmlns:a16="http://schemas.microsoft.com/office/drawing/2014/main" id="{2A1D4E91-C8D2-6630-DB3D-AFFE0EE0308C}"/>
              </a:ext>
            </a:extLst>
          </p:cNvPr>
          <p:cNvPicPr>
            <a:picLocks noChangeAspect="1"/>
          </p:cNvPicPr>
          <p:nvPr/>
        </p:nvPicPr>
        <p:blipFill>
          <a:blip r:embed="rId3"/>
          <a:stretch>
            <a:fillRect/>
          </a:stretch>
        </p:blipFill>
        <p:spPr>
          <a:xfrm>
            <a:off x="1769068" y="1498761"/>
            <a:ext cx="4575842" cy="4306179"/>
          </a:xfrm>
          <a:prstGeom prst="rect">
            <a:avLst/>
          </a:prstGeom>
        </p:spPr>
      </p:pic>
      <p:sp>
        <p:nvSpPr>
          <p:cNvPr id="17" name="TextBox 16">
            <a:extLst>
              <a:ext uri="{FF2B5EF4-FFF2-40B4-BE49-F238E27FC236}">
                <a16:creationId xmlns:a16="http://schemas.microsoft.com/office/drawing/2014/main" id="{9094FC16-41D0-DA36-2FC8-F1ED69BE7F46}"/>
              </a:ext>
            </a:extLst>
          </p:cNvPr>
          <p:cNvSpPr txBox="1"/>
          <p:nvPr/>
        </p:nvSpPr>
        <p:spPr>
          <a:xfrm>
            <a:off x="392152" y="5360400"/>
            <a:ext cx="2753832" cy="830997"/>
          </a:xfrm>
          <a:prstGeom prst="rect">
            <a:avLst/>
          </a:prstGeom>
          <a:noFill/>
        </p:spPr>
        <p:txBody>
          <a:bodyPr wrap="square" rtlCol="0">
            <a:spAutoFit/>
          </a:bodyPr>
          <a:lstStyle/>
          <a:p>
            <a:pPr marL="285750" indent="-285750">
              <a:buFont typeface="Arial" panose="020B0604020202020204" pitchFamily="34" charset="0"/>
              <a:buChar char="•"/>
            </a:pPr>
            <a:endParaRPr lang="en-US" sz="1200" i="1" dirty="0">
              <a:latin typeface="Arial" panose="020B0604020202020204" pitchFamily="34" charset="0"/>
              <a:cs typeface="Arial" panose="020B0604020202020204" pitchFamily="34" charset="0"/>
            </a:endParaRPr>
          </a:p>
          <a:p>
            <a:r>
              <a:rPr lang="en-US" sz="1200" i="1" dirty="0" err="1">
                <a:latin typeface="Arial" panose="020B0604020202020204" pitchFamily="34" charset="0"/>
                <a:cs typeface="Arial" panose="020B0604020202020204" pitchFamily="34" charset="0"/>
              </a:rPr>
              <a:t>Chú</a:t>
            </a:r>
            <a:r>
              <a:rPr lang="en-US" sz="1200" i="1" dirty="0">
                <a:latin typeface="Arial" panose="020B0604020202020204" pitchFamily="34" charset="0"/>
                <a:cs typeface="Arial" panose="020B0604020202020204" pitchFamily="34" charset="0"/>
              </a:rPr>
              <a:t> </a:t>
            </a:r>
            <a:r>
              <a:rPr lang="en-US" sz="1200" i="1" dirty="0" err="1">
                <a:latin typeface="Arial" panose="020B0604020202020204" pitchFamily="34" charset="0"/>
                <a:cs typeface="Arial" panose="020B0604020202020204" pitchFamily="34" charset="0"/>
              </a:rPr>
              <a:t>thích</a:t>
            </a:r>
            <a:r>
              <a:rPr lang="en-US" sz="1200" i="1" dirty="0">
                <a:latin typeface="Arial" panose="020B0604020202020204" pitchFamily="34" charset="0"/>
                <a:cs typeface="Arial" panose="020B0604020202020204" pitchFamily="34" charset="0"/>
              </a:rPr>
              <a:t>:</a:t>
            </a:r>
          </a:p>
          <a:p>
            <a:pPr marL="285750" indent="-285750">
              <a:buFont typeface="Arial" panose="020B0604020202020204" pitchFamily="34" charset="0"/>
              <a:buChar char="•"/>
            </a:pPr>
            <a:r>
              <a:rPr lang="en-US" sz="1200" i="1" dirty="0">
                <a:latin typeface="Arial" panose="020B0604020202020204" pitchFamily="34" charset="0"/>
                <a:cs typeface="Arial" panose="020B0604020202020204" pitchFamily="34" charset="0"/>
              </a:rPr>
              <a:t>EBV: Epstein-Barr virus</a:t>
            </a:r>
          </a:p>
          <a:p>
            <a:pPr marL="285750" indent="-285750">
              <a:buFont typeface="Arial" panose="020B0604020202020204" pitchFamily="34" charset="0"/>
              <a:buChar char="•"/>
            </a:pPr>
            <a:r>
              <a:rPr lang="en-US" sz="1200" i="1" dirty="0">
                <a:latin typeface="Arial" panose="020B0604020202020204" pitchFamily="34" charset="0"/>
                <a:cs typeface="Arial" panose="020B0604020202020204" pitchFamily="34" charset="0"/>
              </a:rPr>
              <a:t>HPV: Human </a:t>
            </a:r>
            <a:r>
              <a:rPr lang="en-US" sz="1200" i="1" dirty="0" err="1">
                <a:latin typeface="Arial" panose="020B0604020202020204" pitchFamily="34" charset="0"/>
                <a:cs typeface="Arial" panose="020B0604020202020204" pitchFamily="34" charset="0"/>
              </a:rPr>
              <a:t>papilllomavirus</a:t>
            </a:r>
            <a:endParaRPr lang="en-US" sz="1200" i="1"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B18EF344-419B-7C51-D1C6-249530E23A1D}"/>
              </a:ext>
            </a:extLst>
          </p:cNvPr>
          <p:cNvSpPr txBox="1"/>
          <p:nvPr/>
        </p:nvSpPr>
        <p:spPr>
          <a:xfrm>
            <a:off x="3303093" y="5703133"/>
            <a:ext cx="3023279" cy="646331"/>
          </a:xfrm>
          <a:prstGeom prst="rect">
            <a:avLst/>
          </a:prstGeom>
          <a:noFill/>
        </p:spPr>
        <p:txBody>
          <a:bodyPr wrap="square">
            <a:spAutoFit/>
          </a:bodyPr>
          <a:lstStyle/>
          <a:p>
            <a:pPr marL="171450" indent="-171450">
              <a:buFont typeface="Arial" panose="020B0604020202020204" pitchFamily="34" charset="0"/>
              <a:buChar char="•"/>
            </a:pPr>
            <a:r>
              <a:rPr lang="en-US" sz="1200" i="1" dirty="0">
                <a:latin typeface="Arial" panose="020B0604020202020204" pitchFamily="34" charset="0"/>
                <a:cs typeface="Arial" panose="020B0604020202020204" pitchFamily="34" charset="0"/>
              </a:rPr>
              <a:t>MSI: Microsatellite instability testing </a:t>
            </a:r>
          </a:p>
          <a:p>
            <a:pPr marL="171450" indent="-171450">
              <a:buFont typeface="Arial" panose="020B0604020202020204" pitchFamily="34" charset="0"/>
              <a:buChar char="•"/>
            </a:pPr>
            <a:r>
              <a:rPr lang="en-US" sz="1200" i="1" dirty="0">
                <a:latin typeface="Arial" panose="020B0604020202020204" pitchFamily="34" charset="0"/>
                <a:cs typeface="Arial" panose="020B0604020202020204" pitchFamily="34" charset="0"/>
              </a:rPr>
              <a:t>TMB: tumor mutational burden</a:t>
            </a:r>
          </a:p>
          <a:p>
            <a:pPr marL="171450" indent="-171450">
              <a:buFont typeface="Arial" panose="020B0604020202020204" pitchFamily="34" charset="0"/>
              <a:buChar char="•"/>
            </a:pPr>
            <a:r>
              <a:rPr lang="en-US" sz="1200" i="1" dirty="0">
                <a:latin typeface="Arial" panose="020B0604020202020204" pitchFamily="34" charset="0"/>
                <a:cs typeface="Arial" panose="020B0604020202020204" pitchFamily="34" charset="0"/>
              </a:rPr>
              <a:t>UT: Ung </a:t>
            </a:r>
            <a:r>
              <a:rPr lang="en-US" sz="1200" i="1" dirty="0" err="1">
                <a:latin typeface="Arial" panose="020B0604020202020204" pitchFamily="34" charset="0"/>
                <a:cs typeface="Arial" panose="020B0604020202020204" pitchFamily="34" charset="0"/>
              </a:rPr>
              <a:t>thư</a:t>
            </a:r>
            <a:endParaRPr lang="en-US" sz="1200" i="1" dirty="0">
              <a:latin typeface="Arial" panose="020B0604020202020204" pitchFamily="34" charset="0"/>
              <a:cs typeface="Arial" panose="020B0604020202020204" pitchFamily="34" charset="0"/>
            </a:endParaRPr>
          </a:p>
        </p:txBody>
      </p:sp>
      <p:graphicFrame>
        <p:nvGraphicFramePr>
          <p:cNvPr id="20" name="Table 16">
            <a:extLst>
              <a:ext uri="{FF2B5EF4-FFF2-40B4-BE49-F238E27FC236}">
                <a16:creationId xmlns:a16="http://schemas.microsoft.com/office/drawing/2014/main" id="{741CB68A-BD34-80F4-6E5E-984C08FEDD0D}"/>
              </a:ext>
            </a:extLst>
          </p:cNvPr>
          <p:cNvGraphicFramePr>
            <a:graphicFrameLocks noGrp="1"/>
          </p:cNvGraphicFramePr>
          <p:nvPr>
            <p:extLst>
              <p:ext uri="{D42A27DB-BD31-4B8C-83A1-F6EECF244321}">
                <p14:modId xmlns:p14="http://schemas.microsoft.com/office/powerpoint/2010/main" val="652272967"/>
              </p:ext>
            </p:extLst>
          </p:nvPr>
        </p:nvGraphicFramePr>
        <p:xfrm>
          <a:off x="623849" y="780902"/>
          <a:ext cx="4330923" cy="1023126"/>
        </p:xfrm>
        <a:graphic>
          <a:graphicData uri="http://schemas.openxmlformats.org/drawingml/2006/table">
            <a:tbl>
              <a:tblPr firstRow="1" bandRow="1">
                <a:tableStyleId>{5C22544A-7EE6-4342-B048-85BDC9FD1C3A}</a:tableStyleId>
              </a:tblPr>
              <a:tblGrid>
                <a:gridCol w="2463904">
                  <a:extLst>
                    <a:ext uri="{9D8B030D-6E8A-4147-A177-3AD203B41FA5}">
                      <a16:colId xmlns:a16="http://schemas.microsoft.com/office/drawing/2014/main" val="2697078938"/>
                    </a:ext>
                  </a:extLst>
                </a:gridCol>
                <a:gridCol w="1867019">
                  <a:extLst>
                    <a:ext uri="{9D8B030D-6E8A-4147-A177-3AD203B41FA5}">
                      <a16:colId xmlns:a16="http://schemas.microsoft.com/office/drawing/2014/main" val="1972816844"/>
                    </a:ext>
                  </a:extLst>
                </a:gridCol>
              </a:tblGrid>
              <a:tr h="291606">
                <a:tc>
                  <a:txBody>
                    <a:bodyPr/>
                    <a:lstStyle/>
                    <a:p>
                      <a:r>
                        <a:rPr lang="en-US" sz="1200" b="0" dirty="0">
                          <a:solidFill>
                            <a:schemeClr val="tx1"/>
                          </a:solidFill>
                          <a:latin typeface="Arial" panose="020B0604020202020204" pitchFamily="34" charset="0"/>
                          <a:cs typeface="Arial" panose="020B0604020202020204" pitchFamily="34" charset="0"/>
                        </a:rPr>
                        <a:t>10. </a:t>
                      </a:r>
                      <a:r>
                        <a:rPr lang="en-US" sz="1200" b="0" dirty="0" err="1">
                          <a:solidFill>
                            <a:schemeClr val="tx1"/>
                          </a:solidFill>
                          <a:latin typeface="Arial" panose="020B0604020202020204" pitchFamily="34" charset="0"/>
                          <a:cs typeface="Arial" panose="020B0604020202020204" pitchFamily="34" charset="0"/>
                        </a:rPr>
                        <a:t>ctDNA</a:t>
                      </a:r>
                      <a:r>
                        <a:rPr lang="en-US" sz="1200" b="0" dirty="0">
                          <a:solidFill>
                            <a:schemeClr val="tx1"/>
                          </a:solidFill>
                          <a:latin typeface="Arial" panose="020B0604020202020204" pitchFamily="34" charset="0"/>
                          <a:cs typeface="Arial" panose="020B0604020202020204" pitchFamily="34" charset="0"/>
                        </a:rPr>
                        <a:t> Lung Panel</a:t>
                      </a:r>
                    </a:p>
                  </a:txBody>
                  <a:tcP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tx1"/>
                          </a:solidFill>
                          <a:latin typeface="Arial" panose="020B0604020202020204" pitchFamily="34" charset="0"/>
                          <a:cs typeface="Arial" panose="020B0604020202020204" pitchFamily="34" charset="0"/>
                        </a:rPr>
                        <a:t>28 gen - Ung </a:t>
                      </a:r>
                      <a:r>
                        <a:rPr lang="en-US" sz="1200" b="0" dirty="0" err="1">
                          <a:solidFill>
                            <a:schemeClr val="tx1"/>
                          </a:solidFill>
                          <a:latin typeface="Arial" panose="020B0604020202020204" pitchFamily="34" charset="0"/>
                          <a:cs typeface="Arial" panose="020B0604020202020204" pitchFamily="34" charset="0"/>
                        </a:rPr>
                        <a:t>thư</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phổi</a:t>
                      </a:r>
                      <a:endParaRPr lang="en-US" sz="1200" b="0" dirty="0">
                        <a:solidFill>
                          <a:schemeClr val="tx1"/>
                        </a:solidFill>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00821583"/>
                  </a:ext>
                </a:extLst>
              </a:tr>
              <a:tr h="215734">
                <a:tc>
                  <a:txBody>
                    <a:bodyPr/>
                    <a:lstStyle/>
                    <a:p>
                      <a:r>
                        <a:rPr lang="en-US" sz="1200" b="0" dirty="0">
                          <a:latin typeface="Arial" panose="020B0604020202020204" pitchFamily="34" charset="0"/>
                          <a:cs typeface="Arial" panose="020B0604020202020204" pitchFamily="34" charset="0"/>
                        </a:rPr>
                        <a:t>11. </a:t>
                      </a:r>
                      <a:r>
                        <a:rPr lang="en-US" sz="1200" b="0" dirty="0" err="1">
                          <a:latin typeface="Arial" panose="020B0604020202020204" pitchFamily="34" charset="0"/>
                          <a:cs typeface="Arial" panose="020B0604020202020204" pitchFamily="34" charset="0"/>
                        </a:rPr>
                        <a:t>ctDNA</a:t>
                      </a:r>
                      <a:r>
                        <a:rPr lang="en-US" sz="1200" b="0" dirty="0">
                          <a:latin typeface="Arial" panose="020B0604020202020204" pitchFamily="34" charset="0"/>
                          <a:cs typeface="Arial" panose="020B0604020202020204" pitchFamily="34" charset="0"/>
                        </a:rPr>
                        <a:t> Breast Panel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dirty="0">
                          <a:latin typeface="Arial" panose="020B0604020202020204" pitchFamily="34" charset="0"/>
                          <a:cs typeface="Arial" panose="020B0604020202020204" pitchFamily="34" charset="0"/>
                        </a:rPr>
                        <a:t>27 gen - Ung </a:t>
                      </a:r>
                      <a:r>
                        <a:rPr lang="en-US" sz="1200" b="0" dirty="0" err="1">
                          <a:latin typeface="Arial" panose="020B0604020202020204" pitchFamily="34" charset="0"/>
                          <a:cs typeface="Arial" panose="020B0604020202020204" pitchFamily="34" charset="0"/>
                        </a:rPr>
                        <a:t>thư</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vú</a:t>
                      </a:r>
                      <a:endParaRPr lang="en-US" sz="1200" b="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55208169"/>
                  </a:ext>
                </a:extLst>
              </a:tr>
              <a:tr h="323657">
                <a:tc>
                  <a:txBody>
                    <a:bodyPr/>
                    <a:lstStyle/>
                    <a:p>
                      <a:r>
                        <a:rPr lang="en-US" sz="1200" b="0" dirty="0">
                          <a:latin typeface="Arial" panose="020B0604020202020204" pitchFamily="34" charset="0"/>
                          <a:cs typeface="Arial" panose="020B0604020202020204" pitchFamily="34" charset="0"/>
                        </a:rPr>
                        <a:t>12. </a:t>
                      </a:r>
                      <a:r>
                        <a:rPr lang="en-US" sz="1200" b="0" dirty="0" err="1">
                          <a:latin typeface="Arial" panose="020B0604020202020204" pitchFamily="34" charset="0"/>
                          <a:cs typeface="Arial" panose="020B0604020202020204" pitchFamily="34" charset="0"/>
                        </a:rPr>
                        <a:t>ctDNA</a:t>
                      </a:r>
                      <a:r>
                        <a:rPr lang="en-US" sz="1200" b="0" dirty="0">
                          <a:latin typeface="Arial" panose="020B0604020202020204" pitchFamily="34" charset="0"/>
                          <a:cs typeface="Arial" panose="020B0604020202020204" pitchFamily="34" charset="0"/>
                        </a:rPr>
                        <a:t> Colorectal Panel</a:t>
                      </a:r>
                    </a:p>
                  </a:txBody>
                  <a:tcP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0" dirty="0">
                          <a:latin typeface="Arial" panose="020B0604020202020204" pitchFamily="34" charset="0"/>
                          <a:cs typeface="Arial" panose="020B0604020202020204" pitchFamily="34" charset="0"/>
                        </a:rPr>
                        <a:t>16 gen – Ung </a:t>
                      </a:r>
                      <a:r>
                        <a:rPr lang="en-US" sz="1200" b="0" dirty="0" err="1">
                          <a:latin typeface="Arial" panose="020B0604020202020204" pitchFamily="34" charset="0"/>
                          <a:cs typeface="Arial" panose="020B0604020202020204" pitchFamily="34" charset="0"/>
                        </a:rPr>
                        <a:t>thư</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đại</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trực</a:t>
                      </a:r>
                      <a:r>
                        <a:rPr lang="en-US" sz="1200" b="0" dirty="0">
                          <a:latin typeface="Arial" panose="020B0604020202020204" pitchFamily="34" charset="0"/>
                          <a:cs typeface="Arial" panose="020B0604020202020204" pitchFamily="34" charset="0"/>
                        </a:rPr>
                        <a:t> </a:t>
                      </a:r>
                      <a:r>
                        <a:rPr lang="en-US" sz="1200" b="0" dirty="0" err="1">
                          <a:latin typeface="Arial" panose="020B0604020202020204" pitchFamily="34" charset="0"/>
                          <a:cs typeface="Arial" panose="020B0604020202020204" pitchFamily="34" charset="0"/>
                        </a:rPr>
                        <a:t>tràng</a:t>
                      </a:r>
                      <a:endParaRPr lang="en-US" sz="1200" b="0" dirty="0">
                        <a:latin typeface="Arial" panose="020B0604020202020204" pitchFamily="34" charset="0"/>
                        <a:cs typeface="Arial" panose="020B0604020202020204" pitchFamily="34" charset="0"/>
                      </a:endParaRPr>
                    </a:p>
                  </a:txBody>
                  <a:tcP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56677"/>
                  </a:ext>
                </a:extLst>
              </a:tr>
            </a:tbl>
          </a:graphicData>
        </a:graphic>
      </p:graphicFrame>
      <p:sp>
        <p:nvSpPr>
          <p:cNvPr id="21" name="Left Bracket 20">
            <a:extLst>
              <a:ext uri="{FF2B5EF4-FFF2-40B4-BE49-F238E27FC236}">
                <a16:creationId xmlns:a16="http://schemas.microsoft.com/office/drawing/2014/main" id="{CD326174-56A0-BD16-2DE2-FADE4EBB33DC}"/>
              </a:ext>
            </a:extLst>
          </p:cNvPr>
          <p:cNvSpPr/>
          <p:nvPr/>
        </p:nvSpPr>
        <p:spPr>
          <a:xfrm>
            <a:off x="478806" y="641203"/>
            <a:ext cx="145043" cy="1357718"/>
          </a:xfrm>
          <a:prstGeom prst="leftBracket">
            <a:avLst/>
          </a:prstGeom>
          <a:ln>
            <a:solidFill>
              <a:srgbClr val="F562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420B7C19-C2CC-E479-2FEF-BF1C4012116E}"/>
              </a:ext>
            </a:extLst>
          </p:cNvPr>
          <p:cNvSpPr/>
          <p:nvPr/>
        </p:nvSpPr>
        <p:spPr>
          <a:xfrm flipH="1">
            <a:off x="5099815" y="613606"/>
            <a:ext cx="145043" cy="1357718"/>
          </a:xfrm>
          <a:prstGeom prst="leftBracket">
            <a:avLst/>
          </a:prstGeom>
          <a:ln>
            <a:solidFill>
              <a:srgbClr val="F5625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Connector: Elbow 30">
            <a:extLst>
              <a:ext uri="{FF2B5EF4-FFF2-40B4-BE49-F238E27FC236}">
                <a16:creationId xmlns:a16="http://schemas.microsoft.com/office/drawing/2014/main" id="{84FD0D6F-61FB-C68C-EA12-84E57D4D568F}"/>
              </a:ext>
            </a:extLst>
          </p:cNvPr>
          <p:cNvCxnSpPr>
            <a:cxnSpLocks/>
            <a:endCxn id="20" idx="2"/>
          </p:cNvCxnSpPr>
          <p:nvPr/>
        </p:nvCxnSpPr>
        <p:spPr>
          <a:xfrm rot="5400000" flipH="1" flipV="1">
            <a:off x="1682539" y="2401973"/>
            <a:ext cx="1704716" cy="508826"/>
          </a:xfrm>
          <a:prstGeom prst="bentConnector3">
            <a:avLst>
              <a:gd name="adj1" fmla="val 85552"/>
            </a:avLst>
          </a:prstGeom>
          <a:ln>
            <a:solidFill>
              <a:srgbClr val="F56257"/>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1">
            <a:extLst>
              <a:ext uri="{FF2B5EF4-FFF2-40B4-BE49-F238E27FC236}">
                <a16:creationId xmlns:a16="http://schemas.microsoft.com/office/drawing/2014/main" id="{63E9BD27-47C2-32F4-070E-F2A477F45C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828" y="-144789"/>
            <a:ext cx="1147824" cy="758384"/>
          </a:xfrm>
          <a:prstGeom prst="rect">
            <a:avLst/>
          </a:prstGeom>
        </p:spPr>
      </p:pic>
    </p:spTree>
    <p:extLst>
      <p:ext uri="{BB962C8B-B14F-4D97-AF65-F5344CB8AC3E}">
        <p14:creationId xmlns:p14="http://schemas.microsoft.com/office/powerpoint/2010/main" val="983397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7">
            <a:extLst>
              <a:ext uri="{FF2B5EF4-FFF2-40B4-BE49-F238E27FC236}">
                <a16:creationId xmlns:a16="http://schemas.microsoft.com/office/drawing/2014/main" id="{021D6099-31F1-8124-9451-C6AA70A5EED4}"/>
              </a:ext>
            </a:extLst>
          </p:cNvPr>
          <p:cNvSpPr>
            <a:spLocks noGrp="1"/>
          </p:cNvSpPr>
          <p:nvPr>
            <p:ph type="sldNum" sz="quarter" idx="12"/>
          </p:nvPr>
        </p:nvSpPr>
        <p:spPr>
          <a:xfrm>
            <a:off x="11422512" y="6387464"/>
            <a:ext cx="640080" cy="365125"/>
          </a:xfrm>
        </p:spPr>
        <p:txBody>
          <a:bodyPr/>
          <a:lstStyle/>
          <a:p>
            <a:fld id="{60553ECD-7F6D-420D-93CA-D8D15EB427AC}" type="slidenum">
              <a:rPr lang="en-US" sz="15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11</a:t>
            </a:fld>
            <a:endParaRPr lang="en-US" sz="1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3A2A226-BB12-CE26-F951-C0B56739AB94}"/>
              </a:ext>
            </a:extLst>
          </p:cNvPr>
          <p:cNvSpPr txBox="1"/>
          <p:nvPr/>
        </p:nvSpPr>
        <p:spPr>
          <a:xfrm>
            <a:off x="392152" y="35459"/>
            <a:ext cx="7996741" cy="477054"/>
          </a:xfrm>
          <a:prstGeom prst="rect">
            <a:avLst/>
          </a:prstGeom>
          <a:noFill/>
        </p:spPr>
        <p:txBody>
          <a:bodyPr wrap="none" rtlCol="0">
            <a:spAutoFit/>
          </a:bodyPr>
          <a:lstStyle>
            <a:defPPr>
              <a:defRPr lang="en-US"/>
            </a:defPPr>
            <a:lvl1pPr>
              <a:defRPr sz="2500" b="1">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defRPr>
            </a:lvl1pPr>
          </a:lstStyle>
          <a:p>
            <a:r>
              <a:rPr lang="en-US" dirty="0"/>
              <a:t>GIẢI PHÁP SÀNG LỌC VÀ ĐIỀU TRỊ UNG THƯ - IVD</a:t>
            </a:r>
            <a:endParaRPr lang="vi-VN" baseline="30000" dirty="0"/>
          </a:p>
        </p:txBody>
      </p:sp>
      <p:sp>
        <p:nvSpPr>
          <p:cNvPr id="11" name="Rectangle: Rounded Corners 10">
            <a:extLst>
              <a:ext uri="{FF2B5EF4-FFF2-40B4-BE49-F238E27FC236}">
                <a16:creationId xmlns:a16="http://schemas.microsoft.com/office/drawing/2014/main" id="{1340481E-5F97-B013-9891-CF304C2F095C}"/>
              </a:ext>
            </a:extLst>
          </p:cNvPr>
          <p:cNvSpPr/>
          <p:nvPr/>
        </p:nvSpPr>
        <p:spPr>
          <a:xfrm>
            <a:off x="460220" y="731069"/>
            <a:ext cx="10962292" cy="1113087"/>
          </a:xfrm>
          <a:prstGeom prst="roundRect">
            <a:avLst/>
          </a:prstGeom>
          <a:solidFill>
            <a:srgbClr val="A6E0DC"/>
          </a:solidFill>
          <a:ln>
            <a:solidFill>
              <a:srgbClr val="A6E0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FAB1AEF-DE4E-C7B0-6288-9BCA45B7BC0B}"/>
              </a:ext>
            </a:extLst>
          </p:cNvPr>
          <p:cNvSpPr txBox="1"/>
          <p:nvPr/>
        </p:nvSpPr>
        <p:spPr>
          <a:xfrm>
            <a:off x="889000" y="808034"/>
            <a:ext cx="10533512" cy="1015663"/>
          </a:xfrm>
          <a:prstGeom prst="rect">
            <a:avLst/>
          </a:prstGeom>
          <a:noFill/>
        </p:spPr>
        <p:txBody>
          <a:bodyPr wrap="square" rtlCol="0">
            <a:spAutoFit/>
          </a:bodyPr>
          <a:lstStyle/>
          <a:p>
            <a:r>
              <a:rPr lang="en-US" sz="2000" b="1" dirty="0">
                <a:latin typeface="Arial" panose="020B0604020202020204" pitchFamily="34" charset="0"/>
                <a:cs typeface="Arial" panose="020B0604020202020204" pitchFamily="34" charset="0"/>
              </a:rPr>
              <a:t>Pan cancer panel – </a:t>
            </a:r>
            <a:r>
              <a:rPr lang="en-US" sz="2000" b="0" dirty="0" err="1">
                <a:latin typeface="Arial" panose="020B0604020202020204" pitchFamily="34" charset="0"/>
                <a:cs typeface="Arial" panose="020B0604020202020204" pitchFamily="34" charset="0"/>
              </a:rPr>
              <a:t>tất</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cả</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các</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loại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biến</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thể</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và</a:t>
            </a:r>
            <a:r>
              <a:rPr lang="en-US" sz="2000" b="0" dirty="0">
                <a:latin typeface="Arial" panose="020B0604020202020204" pitchFamily="34" charset="0"/>
                <a:cs typeface="Arial" panose="020B0604020202020204" pitchFamily="34" charset="0"/>
              </a:rPr>
              <a:t> marker </a:t>
            </a:r>
            <a:r>
              <a:rPr lang="en-US" sz="2000" b="0" dirty="0" err="1">
                <a:latin typeface="Arial" panose="020B0604020202020204" pitchFamily="34" charset="0"/>
                <a:cs typeface="Arial" panose="020B0604020202020204" pitchFamily="34" charset="0"/>
              </a:rPr>
              <a:t>quan</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trọng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với</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liệu</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pháp</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miễn</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dịch</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ung</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thư</a:t>
            </a:r>
            <a:r>
              <a:rPr lang="en-US" sz="2000" b="0" dirty="0">
                <a:latin typeface="Arial" panose="020B0604020202020204" pitchFamily="34" charset="0"/>
                <a:cs typeface="Arial" panose="020B0604020202020204" pitchFamily="34" charset="0"/>
              </a:rPr>
              <a:t> (MSI </a:t>
            </a:r>
            <a:r>
              <a:rPr lang="en-US" sz="2000" b="0" dirty="0" err="1">
                <a:latin typeface="Arial" panose="020B0604020202020204" pitchFamily="34" charset="0"/>
                <a:cs typeface="Arial" panose="020B0604020202020204" pitchFamily="34" charset="0"/>
              </a:rPr>
              <a:t>và</a:t>
            </a:r>
            <a:r>
              <a:rPr lang="en-US" sz="2000" b="0" dirty="0">
                <a:latin typeface="Arial" panose="020B0604020202020204" pitchFamily="34" charset="0"/>
                <a:cs typeface="Arial" panose="020B0604020202020204" pitchFamily="34" charset="0"/>
              </a:rPr>
              <a:t> TMB), </a:t>
            </a:r>
            <a:r>
              <a:rPr lang="en-US" sz="2000" b="0" dirty="0" err="1">
                <a:latin typeface="Arial" panose="020B0604020202020204" pitchFamily="34" charset="0"/>
                <a:cs typeface="Arial" panose="020B0604020202020204" pitchFamily="34" charset="0"/>
              </a:rPr>
              <a:t>phát</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hiện</a:t>
            </a:r>
            <a:r>
              <a:rPr lang="en-US" sz="2000" b="0" dirty="0">
                <a:latin typeface="Arial" panose="020B0604020202020204" pitchFamily="34" charset="0"/>
                <a:cs typeface="Arial" panose="020B0604020202020204" pitchFamily="34" charset="0"/>
              </a:rPr>
              <a:t> EBV – lymphoma </a:t>
            </a:r>
            <a:r>
              <a:rPr lang="en-US" sz="2000" b="0" dirty="0" err="1">
                <a:latin typeface="Arial" panose="020B0604020202020204" pitchFamily="34" charset="0"/>
                <a:cs typeface="Arial" panose="020B0604020202020204" pitchFamily="34" charset="0"/>
              </a:rPr>
              <a:t>và</a:t>
            </a:r>
            <a:r>
              <a:rPr lang="en-US" sz="2000" b="0" dirty="0">
                <a:latin typeface="Arial" panose="020B0604020202020204" pitchFamily="34" charset="0"/>
                <a:cs typeface="Arial" panose="020B0604020202020204" pitchFamily="34" charset="0"/>
              </a:rPr>
              <a:t> HPV- UT </a:t>
            </a:r>
            <a:r>
              <a:rPr lang="en-US" sz="2000" b="0" dirty="0" err="1">
                <a:latin typeface="Arial" panose="020B0604020202020204" pitchFamily="34" charset="0"/>
                <a:cs typeface="Arial" panose="020B0604020202020204" pitchFamily="34" charset="0"/>
              </a:rPr>
              <a:t>cổ</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tử</a:t>
            </a:r>
            <a:r>
              <a:rPr lang="en-US" sz="2000" b="0" dirty="0">
                <a:latin typeface="Arial" panose="020B0604020202020204" pitchFamily="34" charset="0"/>
                <a:cs typeface="Arial" panose="020B0604020202020204" pitchFamily="34" charset="0"/>
              </a:rPr>
              <a:t> </a:t>
            </a:r>
            <a:r>
              <a:rPr lang="en-US" sz="2000" b="0" dirty="0" err="1">
                <a:latin typeface="Arial" panose="020B0604020202020204" pitchFamily="34" charset="0"/>
                <a:cs typeface="Arial" panose="020B0604020202020204" pitchFamily="34" charset="0"/>
              </a:rPr>
              <a:t>cung</a:t>
            </a:r>
            <a:endParaRPr lang="en-US" sz="2000" b="0" dirty="0">
              <a:latin typeface="Arial" panose="020B0604020202020204" pitchFamily="34" charset="0"/>
              <a:cs typeface="Arial" panose="020B0604020202020204" pitchFamily="34" charset="0"/>
            </a:endParaRPr>
          </a:p>
          <a:p>
            <a:r>
              <a:rPr lang="en-US" sz="2000" b="1" dirty="0" err="1">
                <a:latin typeface="Arial" panose="020B0604020202020204" pitchFamily="34" charset="0"/>
                <a:cs typeface="Arial" panose="020B0604020202020204" pitchFamily="34" charset="0"/>
              </a:rPr>
              <a:t>Hướng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dẫn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tham</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khảo</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điều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trị</a:t>
            </a:r>
            <a:r>
              <a:rPr lang="en-US" sz="2000" b="1" dirty="0">
                <a:latin typeface="Arial" panose="020B0604020202020204" pitchFamily="34" charset="0"/>
                <a:cs typeface="Arial" panose="020B0604020202020204" pitchFamily="34" charset="0"/>
              </a:rPr>
              <a:t> , </a:t>
            </a:r>
            <a:r>
              <a:rPr lang="en-US" sz="2000" b="1" dirty="0" err="1">
                <a:latin typeface="Arial" panose="020B0604020202020204" pitchFamily="34" charset="0"/>
                <a:cs typeface="Arial" panose="020B0604020202020204" pitchFamily="34" charset="0"/>
              </a:rPr>
              <a:t>sử</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dụng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thuốc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điều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trị</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ung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thư</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được</a:t>
            </a:r>
            <a:r>
              <a:rPr lang="en-US" sz="2000" b="1" dirty="0">
                <a:latin typeface="Arial" panose="020B0604020202020204" pitchFamily="34" charset="0"/>
                <a:cs typeface="Arial" panose="020B0604020202020204" pitchFamily="34" charset="0"/>
              </a:rPr>
              <a:t> FDA </a:t>
            </a:r>
            <a:r>
              <a:rPr lang="en-US" sz="2000" b="1" dirty="0" err="1">
                <a:latin typeface="Arial" panose="020B0604020202020204" pitchFamily="34" charset="0"/>
                <a:cs typeface="Arial" panose="020B0604020202020204" pitchFamily="34" charset="0"/>
              </a:rPr>
              <a:t>chấp</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nhận</a:t>
            </a:r>
            <a:r>
              <a:rPr lang="en-US" sz="2000" b="1" dirty="0">
                <a:latin typeface="Arial" panose="020B0604020202020204" pitchFamily="34" charset="0"/>
                <a:cs typeface="Arial" panose="020B0604020202020204" pitchFamily="34" charset="0"/>
              </a:rPr>
              <a:t> </a:t>
            </a:r>
          </a:p>
        </p:txBody>
      </p:sp>
      <p:pic>
        <p:nvPicPr>
          <p:cNvPr id="13" name="Picture 12">
            <a:extLst>
              <a:ext uri="{FF2B5EF4-FFF2-40B4-BE49-F238E27FC236}">
                <a16:creationId xmlns:a16="http://schemas.microsoft.com/office/drawing/2014/main" id="{DF49593A-7004-A027-D432-5C2CF9892B27}"/>
              </a:ext>
            </a:extLst>
          </p:cNvPr>
          <p:cNvPicPr>
            <a:picLocks noChangeAspect="1"/>
          </p:cNvPicPr>
          <p:nvPr/>
        </p:nvPicPr>
        <p:blipFill>
          <a:blip r:embed="rId3"/>
          <a:stretch>
            <a:fillRect/>
          </a:stretch>
        </p:blipFill>
        <p:spPr>
          <a:xfrm>
            <a:off x="6462705" y="1844157"/>
            <a:ext cx="4959807" cy="4334898"/>
          </a:xfrm>
          <a:prstGeom prst="rect">
            <a:avLst/>
          </a:prstGeom>
        </p:spPr>
      </p:pic>
      <p:graphicFrame>
        <p:nvGraphicFramePr>
          <p:cNvPr id="22" name="Table 13">
            <a:extLst>
              <a:ext uri="{FF2B5EF4-FFF2-40B4-BE49-F238E27FC236}">
                <a16:creationId xmlns:a16="http://schemas.microsoft.com/office/drawing/2014/main" id="{9FEF4D07-2246-EB36-E241-8E7F1B6A15D3}"/>
              </a:ext>
            </a:extLst>
          </p:cNvPr>
          <p:cNvGraphicFramePr>
            <a:graphicFrameLocks noGrp="1"/>
          </p:cNvGraphicFramePr>
          <p:nvPr>
            <p:extLst>
              <p:ext uri="{D42A27DB-BD31-4B8C-83A1-F6EECF244321}">
                <p14:modId xmlns:p14="http://schemas.microsoft.com/office/powerpoint/2010/main" val="1098375464"/>
              </p:ext>
            </p:extLst>
          </p:nvPr>
        </p:nvGraphicFramePr>
        <p:xfrm>
          <a:off x="497681" y="3415670"/>
          <a:ext cx="6146779" cy="2520092"/>
        </p:xfrm>
        <a:graphic>
          <a:graphicData uri="http://schemas.openxmlformats.org/drawingml/2006/table">
            <a:tbl>
              <a:tblPr firstRow="1" bandRow="1">
                <a:tableStyleId>{5C22544A-7EE6-4342-B048-85BDC9FD1C3A}</a:tableStyleId>
              </a:tblPr>
              <a:tblGrid>
                <a:gridCol w="1815751">
                  <a:extLst>
                    <a:ext uri="{9D8B030D-6E8A-4147-A177-3AD203B41FA5}">
                      <a16:colId xmlns:a16="http://schemas.microsoft.com/office/drawing/2014/main" val="1146945723"/>
                    </a:ext>
                  </a:extLst>
                </a:gridCol>
                <a:gridCol w="4331028">
                  <a:extLst>
                    <a:ext uri="{9D8B030D-6E8A-4147-A177-3AD203B41FA5}">
                      <a16:colId xmlns:a16="http://schemas.microsoft.com/office/drawing/2014/main" val="2936506862"/>
                    </a:ext>
                  </a:extLst>
                </a:gridCol>
              </a:tblGrid>
              <a:tr h="325532">
                <a:tc>
                  <a:txBody>
                    <a:bodyPr/>
                    <a:lstStyle/>
                    <a:p>
                      <a:r>
                        <a:rPr lang="en-US" sz="1200" b="0" dirty="0" err="1">
                          <a:solidFill>
                            <a:schemeClr val="tx1"/>
                          </a:solidFill>
                          <a:latin typeface="Arial" panose="020B0604020202020204" pitchFamily="34" charset="0"/>
                          <a:cs typeface="Arial" panose="020B0604020202020204" pitchFamily="34" charset="0"/>
                        </a:rPr>
                        <a:t>Số</a:t>
                      </a:r>
                      <a:r>
                        <a:rPr lang="en-US" sz="1200" b="0" dirty="0">
                          <a:solidFill>
                            <a:schemeClr val="tx1"/>
                          </a:solidFill>
                          <a:latin typeface="Arial" panose="020B0604020202020204" pitchFamily="34" charset="0"/>
                          <a:cs typeface="Arial" panose="020B0604020202020204" pitchFamily="34" charset="0"/>
                        </a:rPr>
                        <a:t> gen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chemeClr val="tx1"/>
                          </a:solidFill>
                          <a:latin typeface="Arial" panose="020B0604020202020204" pitchFamily="34" charset="0"/>
                          <a:cs typeface="Arial" panose="020B0604020202020204" pitchFamily="34" charset="0"/>
                        </a:rPr>
                        <a:t>524 gen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233214757"/>
                  </a:ext>
                </a:extLst>
              </a:tr>
              <a:tr h="325532">
                <a:tc>
                  <a:txBody>
                    <a:bodyPr/>
                    <a:lstStyle/>
                    <a:p>
                      <a:r>
                        <a:rPr lang="en-US" sz="1200" b="0" dirty="0" err="1">
                          <a:solidFill>
                            <a:schemeClr val="tx1"/>
                          </a:solidFill>
                          <a:latin typeface="Arial" panose="020B0604020202020204" pitchFamily="34" charset="0"/>
                          <a:cs typeface="Arial" panose="020B0604020202020204" pitchFamily="34" charset="0"/>
                        </a:rPr>
                        <a:t>Vùng</a:t>
                      </a:r>
                      <a:r>
                        <a:rPr lang="en-US" sz="1200" b="0" dirty="0">
                          <a:solidFill>
                            <a:schemeClr val="tx1"/>
                          </a:solidFill>
                          <a:latin typeface="Arial" panose="020B0604020202020204" pitchFamily="34" charset="0"/>
                          <a:cs typeface="Arial" panose="020B0604020202020204" pitchFamily="34" charset="0"/>
                        </a:rPr>
                        <a:t> gen </a:t>
                      </a:r>
                      <a:r>
                        <a:rPr lang="en-US" sz="1200" b="0" dirty="0" err="1">
                          <a:solidFill>
                            <a:schemeClr val="tx1"/>
                          </a:solidFill>
                          <a:latin typeface="Arial" panose="020B0604020202020204" pitchFamily="34" charset="0"/>
                          <a:cs typeface="Arial" panose="020B0604020202020204" pitchFamily="34" charset="0"/>
                        </a:rPr>
                        <a:t>mục</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tiêu</a:t>
                      </a:r>
                      <a:r>
                        <a:rPr lang="en-US" sz="1200" b="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err="1">
                          <a:solidFill>
                            <a:schemeClr val="tx1"/>
                          </a:solidFill>
                          <a:latin typeface="Arial" panose="020B0604020202020204" pitchFamily="34" charset="0"/>
                          <a:cs typeface="Arial" panose="020B0604020202020204" pitchFamily="34" charset="0"/>
                        </a:rPr>
                        <a:t>Toàn</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bộ</a:t>
                      </a:r>
                      <a:r>
                        <a:rPr lang="en-US" sz="1200" b="0" dirty="0">
                          <a:solidFill>
                            <a:schemeClr val="tx1"/>
                          </a:solidFill>
                          <a:latin typeface="Arial" panose="020B0604020202020204" pitchFamily="34" charset="0"/>
                          <a:cs typeface="Arial" panose="020B0604020202020204" pitchFamily="34" charset="0"/>
                        </a:rPr>
                        <a:t> CDS, </a:t>
                      </a:r>
                      <a:r>
                        <a:rPr lang="en-US" sz="1200" b="0" dirty="0" err="1">
                          <a:solidFill>
                            <a:schemeClr val="tx1"/>
                          </a:solidFill>
                          <a:latin typeface="Arial" panose="020B0604020202020204" pitchFamily="34" charset="0"/>
                          <a:cs typeface="Arial" panose="020B0604020202020204" pitchFamily="34" charset="0"/>
                        </a:rPr>
                        <a:t>vùng</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thiết</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kế</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đặc</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hiệu</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của</a:t>
                      </a:r>
                      <a:r>
                        <a:rPr lang="en-US" sz="1200" b="0" dirty="0">
                          <a:solidFill>
                            <a:schemeClr val="tx1"/>
                          </a:solidFill>
                          <a:latin typeface="Arial" panose="020B0604020202020204" pitchFamily="34" charset="0"/>
                          <a:cs typeface="Arial" panose="020B0604020202020204" pitchFamily="34" charset="0"/>
                        </a:rPr>
                        <a:t> oncogene, gen </a:t>
                      </a:r>
                      <a:r>
                        <a:rPr lang="en-US" sz="1200" b="0" dirty="0" err="1">
                          <a:solidFill>
                            <a:schemeClr val="tx1"/>
                          </a:solidFill>
                          <a:latin typeface="Arial" panose="020B0604020202020204" pitchFamily="34" charset="0"/>
                          <a:cs typeface="Arial" panose="020B0604020202020204" pitchFamily="34" charset="0"/>
                        </a:rPr>
                        <a:t>đáp</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ứng</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miễn</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dịch</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và</a:t>
                      </a:r>
                      <a:r>
                        <a:rPr lang="en-US" sz="1200" b="0" dirty="0">
                          <a:solidFill>
                            <a:schemeClr val="tx1"/>
                          </a:solidFill>
                          <a:latin typeface="Arial" panose="020B0604020202020204" pitchFamily="34" charset="0"/>
                          <a:cs typeface="Arial" panose="020B0604020202020204" pitchFamily="34" charset="0"/>
                        </a:rPr>
                        <a:t> virus EBV </a:t>
                      </a:r>
                      <a:r>
                        <a:rPr lang="en-US" sz="1200" b="0" dirty="0" err="1">
                          <a:solidFill>
                            <a:schemeClr val="tx1"/>
                          </a:solidFill>
                          <a:latin typeface="Arial" panose="020B0604020202020204" pitchFamily="34" charset="0"/>
                          <a:cs typeface="Arial" panose="020B0604020202020204" pitchFamily="34" charset="0"/>
                        </a:rPr>
                        <a:t>và</a:t>
                      </a:r>
                      <a:r>
                        <a:rPr lang="en-US" sz="1200" b="0" dirty="0">
                          <a:solidFill>
                            <a:schemeClr val="tx1"/>
                          </a:solidFill>
                          <a:latin typeface="Arial" panose="020B0604020202020204" pitchFamily="34" charset="0"/>
                          <a:cs typeface="Arial" panose="020B0604020202020204" pitchFamily="34" charset="0"/>
                        </a:rPr>
                        <a:t> HBV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185411"/>
                  </a:ext>
                </a:extLst>
              </a:tr>
              <a:tr h="269189">
                <a:tc>
                  <a:txBody>
                    <a:bodyPr/>
                    <a:lstStyle/>
                    <a:p>
                      <a:r>
                        <a:rPr lang="en-US" sz="1200" b="0" dirty="0" err="1">
                          <a:solidFill>
                            <a:schemeClr val="tx1"/>
                          </a:solidFill>
                          <a:latin typeface="Arial" panose="020B0604020202020204" pitchFamily="34" charset="0"/>
                          <a:cs typeface="Arial" panose="020B0604020202020204" pitchFamily="34" charset="0"/>
                        </a:rPr>
                        <a:t>Kích</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thước</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vùng</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mục</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tiêu</a:t>
                      </a:r>
                      <a:endParaRPr 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chemeClr val="tx1"/>
                          </a:solidFill>
                          <a:latin typeface="Arial" panose="020B0604020202020204" pitchFamily="34" charset="0"/>
                          <a:cs typeface="Arial" panose="020B0604020202020204" pitchFamily="34" charset="0"/>
                        </a:rPr>
                        <a:t>2.5 Mb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807641"/>
                  </a:ext>
                </a:extLst>
              </a:tr>
              <a:tr h="269189">
                <a:tc>
                  <a:txBody>
                    <a:bodyPr/>
                    <a:lstStyle/>
                    <a:p>
                      <a:r>
                        <a:rPr lang="en-US" sz="1200" b="0" dirty="0" err="1">
                          <a:solidFill>
                            <a:schemeClr val="tx1"/>
                          </a:solidFill>
                          <a:latin typeface="Arial" panose="020B0604020202020204" pitchFamily="34" charset="0"/>
                          <a:cs typeface="Arial" panose="020B0604020202020204" pitchFamily="34" charset="0"/>
                        </a:rPr>
                        <a:t>Loại</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đột</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biến</a:t>
                      </a:r>
                      <a:endParaRPr 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chemeClr val="tx1"/>
                          </a:solidFill>
                          <a:latin typeface="Arial" panose="020B0604020202020204" pitchFamily="34" charset="0"/>
                          <a:cs typeface="Arial" panose="020B0604020202020204" pitchFamily="34" charset="0"/>
                        </a:rPr>
                        <a:t>SNV, CNV, Indel, Rearrangement, TMB, MSI, EBV </a:t>
                      </a:r>
                      <a:r>
                        <a:rPr lang="en-US" sz="1200" b="0" dirty="0" err="1">
                          <a:solidFill>
                            <a:schemeClr val="tx1"/>
                          </a:solidFill>
                          <a:latin typeface="Arial" panose="020B0604020202020204" pitchFamily="34" charset="0"/>
                          <a:cs typeface="Arial" panose="020B0604020202020204" pitchFamily="34" charset="0"/>
                        </a:rPr>
                        <a:t>và</a:t>
                      </a:r>
                      <a:r>
                        <a:rPr lang="en-US" sz="1200" b="0" dirty="0">
                          <a:solidFill>
                            <a:schemeClr val="tx1"/>
                          </a:solidFill>
                          <a:latin typeface="Arial" panose="020B0604020202020204" pitchFamily="34" charset="0"/>
                          <a:cs typeface="Arial" panose="020B0604020202020204" pitchFamily="34" charset="0"/>
                        </a:rPr>
                        <a:t> HPV</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5526620"/>
                  </a:ext>
                </a:extLst>
              </a:tr>
              <a:tr h="269189">
                <a:tc>
                  <a:txBody>
                    <a:bodyPr/>
                    <a:lstStyle/>
                    <a:p>
                      <a:r>
                        <a:rPr lang="en-US" sz="1200" b="0" dirty="0" err="1">
                          <a:solidFill>
                            <a:schemeClr val="tx1"/>
                          </a:solidFill>
                          <a:latin typeface="Arial" panose="020B0604020202020204" pitchFamily="34" charset="0"/>
                          <a:cs typeface="Arial" panose="020B0604020202020204" pitchFamily="34" charset="0"/>
                        </a:rPr>
                        <a:t>Mẫu</a:t>
                      </a:r>
                      <a:r>
                        <a:rPr lang="en-US" sz="1200" b="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chemeClr val="tx1"/>
                          </a:solidFill>
                          <a:latin typeface="Arial" panose="020B0604020202020204" pitchFamily="34" charset="0"/>
                          <a:cs typeface="Arial" panose="020B0604020202020204" pitchFamily="34" charset="0"/>
                        </a:rPr>
                        <a:t>FFPE (&gt;50ng DNA), </a:t>
                      </a:r>
                      <a:r>
                        <a:rPr lang="en-US" sz="1200" b="0" dirty="0" err="1">
                          <a:solidFill>
                            <a:schemeClr val="tx1"/>
                          </a:solidFill>
                          <a:latin typeface="Arial" panose="020B0604020202020204" pitchFamily="34" charset="0"/>
                          <a:cs typeface="Arial" panose="020B0604020202020204" pitchFamily="34" charset="0"/>
                        </a:rPr>
                        <a:t>mô</a:t>
                      </a:r>
                      <a:endParaRPr 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7183590"/>
                  </a:ext>
                </a:extLst>
              </a:tr>
              <a:tr h="269189">
                <a:tc>
                  <a:txBody>
                    <a:bodyPr/>
                    <a:lstStyle/>
                    <a:p>
                      <a:r>
                        <a:rPr lang="en-US" sz="1200" b="0" dirty="0" err="1">
                          <a:solidFill>
                            <a:schemeClr val="tx1"/>
                          </a:solidFill>
                          <a:latin typeface="Arial" panose="020B0604020202020204" pitchFamily="34" charset="0"/>
                          <a:cs typeface="Arial" panose="020B0604020202020204" pitchFamily="34" charset="0"/>
                        </a:rPr>
                        <a:t>Hệ</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máy</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giải</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trình</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tự</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tương</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thích</a:t>
                      </a:r>
                      <a:endParaRPr 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chemeClr val="tx1"/>
                          </a:solidFill>
                          <a:latin typeface="Arial" panose="020B0604020202020204" pitchFamily="34" charset="0"/>
                          <a:cs typeface="Arial" panose="020B0604020202020204" pitchFamily="34" charset="0"/>
                        </a:rPr>
                        <a:t>MGI, Illumina, </a:t>
                      </a:r>
                      <a:r>
                        <a:rPr lang="en-US" sz="1200" b="0" dirty="0" err="1">
                          <a:solidFill>
                            <a:schemeClr val="tx1"/>
                          </a:solidFill>
                          <a:latin typeface="Arial" panose="020B0604020202020204" pitchFamily="34" charset="0"/>
                          <a:cs typeface="Arial" panose="020B0604020202020204" pitchFamily="34" charset="0"/>
                        </a:rPr>
                        <a:t>Thermo</a:t>
                      </a:r>
                      <a:r>
                        <a:rPr lang="en-US" sz="1200" b="0" dirty="0">
                          <a:solidFill>
                            <a:schemeClr val="tx1"/>
                          </a:solidFill>
                          <a:latin typeface="Arial" panose="020B0604020202020204" pitchFamily="34" charset="0"/>
                          <a:cs typeface="Arial" panose="020B0604020202020204" pitchFamily="34" charset="0"/>
                        </a:rPr>
                        <a:t> Fisher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42375712"/>
                  </a:ext>
                </a:extLst>
              </a:tr>
              <a:tr h="269189">
                <a:tc>
                  <a:txBody>
                    <a:bodyPr/>
                    <a:lstStyle/>
                    <a:p>
                      <a:r>
                        <a:rPr lang="en-US" sz="1200" b="0" dirty="0" err="1">
                          <a:solidFill>
                            <a:schemeClr val="tx1"/>
                          </a:solidFill>
                          <a:latin typeface="Arial" panose="020B0604020202020204" pitchFamily="34" charset="0"/>
                          <a:cs typeface="Arial" panose="020B0604020202020204" pitchFamily="34" charset="0"/>
                        </a:rPr>
                        <a:t>Phân</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tích</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báo</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cáo</a:t>
                      </a:r>
                      <a:endParaRPr 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b="0" dirty="0">
                          <a:solidFill>
                            <a:schemeClr val="tx1"/>
                          </a:solidFill>
                          <a:latin typeface="Arial" panose="020B0604020202020204" pitchFamily="34" charset="0"/>
                          <a:cs typeface="Arial" panose="020B0604020202020204" pitchFamily="34" charset="0"/>
                        </a:rPr>
                        <a:t>FASTQ </a:t>
                      </a:r>
                      <a:r>
                        <a:rPr lang="en-US" sz="1200" b="0" dirty="0" err="1">
                          <a:solidFill>
                            <a:schemeClr val="tx1"/>
                          </a:solidFill>
                          <a:latin typeface="Arial" panose="020B0604020202020204" pitchFamily="34" charset="0"/>
                          <a:cs typeface="Arial" panose="020B0604020202020204" pitchFamily="34" charset="0"/>
                        </a:rPr>
                        <a:t>tới</a:t>
                      </a:r>
                      <a:r>
                        <a:rPr lang="en-US" sz="1200" b="0" dirty="0">
                          <a:solidFill>
                            <a:schemeClr val="tx1"/>
                          </a:solidFill>
                          <a:latin typeface="Arial" panose="020B0604020202020204" pitchFamily="34" charset="0"/>
                          <a:cs typeface="Arial" panose="020B0604020202020204" pitchFamily="34" charset="0"/>
                        </a:rPr>
                        <a:t> VCF </a:t>
                      </a:r>
                      <a:r>
                        <a:rPr lang="en-US" sz="1200" b="0" dirty="0" err="1">
                          <a:solidFill>
                            <a:schemeClr val="tx1"/>
                          </a:solidFill>
                          <a:latin typeface="Arial" panose="020B0604020202020204" pitchFamily="34" charset="0"/>
                          <a:cs typeface="Arial" panose="020B0604020202020204" pitchFamily="34" charset="0"/>
                        </a:rPr>
                        <a:t>và</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bảng</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báo</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cáo</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lâm</a:t>
                      </a:r>
                      <a:r>
                        <a:rPr lang="en-US" sz="1200" b="0" dirty="0">
                          <a:solidFill>
                            <a:schemeClr val="tx1"/>
                          </a:solidFill>
                          <a:latin typeface="Arial" panose="020B0604020202020204" pitchFamily="34" charset="0"/>
                          <a:cs typeface="Arial" panose="020B0604020202020204" pitchFamily="34" charset="0"/>
                        </a:rPr>
                        <a:t> </a:t>
                      </a:r>
                      <a:r>
                        <a:rPr lang="en-US" sz="1200" b="0" dirty="0" err="1">
                          <a:solidFill>
                            <a:schemeClr val="tx1"/>
                          </a:solidFill>
                          <a:latin typeface="Arial" panose="020B0604020202020204" pitchFamily="34" charset="0"/>
                          <a:cs typeface="Arial" panose="020B0604020202020204" pitchFamily="34" charset="0"/>
                        </a:rPr>
                        <a:t>sàng</a:t>
                      </a:r>
                      <a:endParaRPr lang="en-US" sz="12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04346701"/>
                  </a:ext>
                </a:extLst>
              </a:tr>
            </a:tbl>
          </a:graphicData>
        </a:graphic>
      </p:graphicFrame>
      <p:pic>
        <p:nvPicPr>
          <p:cNvPr id="23" name="Picture 22">
            <a:extLst>
              <a:ext uri="{FF2B5EF4-FFF2-40B4-BE49-F238E27FC236}">
                <a16:creationId xmlns:a16="http://schemas.microsoft.com/office/drawing/2014/main" id="{DAB1FCAD-D6E9-1EC4-1797-6686DADC160F}"/>
              </a:ext>
            </a:extLst>
          </p:cNvPr>
          <p:cNvPicPr>
            <a:picLocks noChangeAspect="1"/>
          </p:cNvPicPr>
          <p:nvPr/>
        </p:nvPicPr>
        <p:blipFill>
          <a:blip r:embed="rId4"/>
          <a:stretch>
            <a:fillRect/>
          </a:stretch>
        </p:blipFill>
        <p:spPr>
          <a:xfrm>
            <a:off x="497681" y="1921121"/>
            <a:ext cx="3389670" cy="1335140"/>
          </a:xfrm>
          <a:prstGeom prst="rect">
            <a:avLst/>
          </a:prstGeom>
        </p:spPr>
      </p:pic>
      <p:pic>
        <p:nvPicPr>
          <p:cNvPr id="4" name="Picture 3">
            <a:extLst>
              <a:ext uri="{FF2B5EF4-FFF2-40B4-BE49-F238E27FC236}">
                <a16:creationId xmlns:a16="http://schemas.microsoft.com/office/drawing/2014/main" id="{B65ACAA0-DF95-82A0-00B1-79B12C137F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3828" y="-144789"/>
            <a:ext cx="1147824" cy="758384"/>
          </a:xfrm>
          <a:prstGeom prst="rect">
            <a:avLst/>
          </a:prstGeom>
        </p:spPr>
      </p:pic>
    </p:spTree>
    <p:extLst>
      <p:ext uri="{BB962C8B-B14F-4D97-AF65-F5344CB8AC3E}">
        <p14:creationId xmlns:p14="http://schemas.microsoft.com/office/powerpoint/2010/main" val="2561752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7">
            <a:extLst>
              <a:ext uri="{FF2B5EF4-FFF2-40B4-BE49-F238E27FC236}">
                <a16:creationId xmlns:a16="http://schemas.microsoft.com/office/drawing/2014/main" id="{021D6099-31F1-8124-9451-C6AA70A5EED4}"/>
              </a:ext>
            </a:extLst>
          </p:cNvPr>
          <p:cNvSpPr>
            <a:spLocks noGrp="1"/>
          </p:cNvSpPr>
          <p:nvPr>
            <p:ph type="sldNum" sz="quarter" idx="12"/>
          </p:nvPr>
        </p:nvSpPr>
        <p:spPr>
          <a:xfrm>
            <a:off x="11422512" y="6387464"/>
            <a:ext cx="640080" cy="365125"/>
          </a:xfrm>
        </p:spPr>
        <p:txBody>
          <a:bodyPr/>
          <a:lstStyle/>
          <a:p>
            <a:fld id="{60553ECD-7F6D-420D-93CA-D8D15EB427AC}" type="slidenum">
              <a:rPr lang="en-US" sz="15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12</a:t>
            </a:fld>
            <a:endParaRPr lang="en-US" sz="1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D3A2A226-BB12-CE26-F951-C0B56739AB94}"/>
              </a:ext>
            </a:extLst>
          </p:cNvPr>
          <p:cNvSpPr txBox="1"/>
          <p:nvPr/>
        </p:nvSpPr>
        <p:spPr>
          <a:xfrm>
            <a:off x="392152" y="35459"/>
            <a:ext cx="7996741" cy="477054"/>
          </a:xfrm>
          <a:prstGeom prst="rect">
            <a:avLst/>
          </a:prstGeom>
          <a:noFill/>
        </p:spPr>
        <p:txBody>
          <a:bodyPr wrap="none" rtlCol="0">
            <a:spAutoFit/>
          </a:bodyPr>
          <a:lstStyle>
            <a:defPPr>
              <a:defRPr lang="en-US"/>
            </a:defPPr>
            <a:lvl1pPr>
              <a:defRPr sz="2500" b="1">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defRPr>
            </a:lvl1pPr>
          </a:lstStyle>
          <a:p>
            <a:r>
              <a:rPr lang="en-US" dirty="0"/>
              <a:t>GIẢI PHÁP SÀNG LỌC VÀ ĐIỀU TRỊ UNG THƯ - IVD</a:t>
            </a:r>
            <a:endParaRPr lang="vi-VN" baseline="30000" dirty="0"/>
          </a:p>
        </p:txBody>
      </p:sp>
      <p:sp>
        <p:nvSpPr>
          <p:cNvPr id="11" name="Rectangle: Rounded Corners 10">
            <a:extLst>
              <a:ext uri="{FF2B5EF4-FFF2-40B4-BE49-F238E27FC236}">
                <a16:creationId xmlns:a16="http://schemas.microsoft.com/office/drawing/2014/main" id="{1340481E-5F97-B013-9891-CF304C2F095C}"/>
              </a:ext>
            </a:extLst>
          </p:cNvPr>
          <p:cNvSpPr/>
          <p:nvPr/>
        </p:nvSpPr>
        <p:spPr>
          <a:xfrm>
            <a:off x="664010" y="731070"/>
            <a:ext cx="10758502" cy="607201"/>
          </a:xfrm>
          <a:prstGeom prst="roundRect">
            <a:avLst/>
          </a:prstGeom>
          <a:solidFill>
            <a:srgbClr val="A6E0DC"/>
          </a:solidFill>
          <a:ln>
            <a:solidFill>
              <a:srgbClr val="A6E0D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EFAB1AEF-DE4E-C7B0-6288-9BCA45B7BC0B}"/>
              </a:ext>
            </a:extLst>
          </p:cNvPr>
          <p:cNvSpPr txBox="1"/>
          <p:nvPr/>
        </p:nvSpPr>
        <p:spPr>
          <a:xfrm>
            <a:off x="889000" y="808034"/>
            <a:ext cx="7327900" cy="430887"/>
          </a:xfrm>
          <a:prstGeom prst="rect">
            <a:avLst/>
          </a:prstGeom>
          <a:noFill/>
        </p:spPr>
        <p:txBody>
          <a:bodyPr wrap="square" rtlCol="0">
            <a:spAutoFit/>
          </a:bodyPr>
          <a:lstStyle/>
          <a:p>
            <a:r>
              <a:rPr lang="en-US" sz="2200" b="1" dirty="0">
                <a:latin typeface="Arial" panose="020B0604020202020204" pitchFamily="34" charset="0"/>
                <a:cs typeface="Arial" panose="020B0604020202020204" pitchFamily="34" charset="0"/>
              </a:rPr>
              <a:t>BRCA 1/2 Panel – Germline &amp; Somatic  </a:t>
            </a:r>
          </a:p>
        </p:txBody>
      </p:sp>
      <p:pic>
        <p:nvPicPr>
          <p:cNvPr id="3074" name="Picture 2" descr="BRCA mutation - Wikipedia">
            <a:extLst>
              <a:ext uri="{FF2B5EF4-FFF2-40B4-BE49-F238E27FC236}">
                <a16:creationId xmlns:a16="http://schemas.microsoft.com/office/drawing/2014/main" id="{820873B4-B815-E442-30C4-3418C42F0B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643" y="2925112"/>
            <a:ext cx="5135748" cy="320181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3" name="Table 13">
            <a:extLst>
              <a:ext uri="{FF2B5EF4-FFF2-40B4-BE49-F238E27FC236}">
                <a16:creationId xmlns:a16="http://schemas.microsoft.com/office/drawing/2014/main" id="{3F1C4489-58EC-EB67-730D-A9258213AA07}"/>
              </a:ext>
            </a:extLst>
          </p:cNvPr>
          <p:cNvGraphicFramePr>
            <a:graphicFrameLocks noGrp="1"/>
          </p:cNvGraphicFramePr>
          <p:nvPr>
            <p:extLst>
              <p:ext uri="{D42A27DB-BD31-4B8C-83A1-F6EECF244321}">
                <p14:modId xmlns:p14="http://schemas.microsoft.com/office/powerpoint/2010/main" val="116522981"/>
              </p:ext>
            </p:extLst>
          </p:nvPr>
        </p:nvGraphicFramePr>
        <p:xfrm>
          <a:off x="889000" y="1508501"/>
          <a:ext cx="7988300" cy="1239932"/>
        </p:xfrm>
        <a:graphic>
          <a:graphicData uri="http://schemas.openxmlformats.org/drawingml/2006/table">
            <a:tbl>
              <a:tblPr firstRow="1" bandRow="1">
                <a:tableStyleId>{5C22544A-7EE6-4342-B048-85BDC9FD1C3A}</a:tableStyleId>
              </a:tblPr>
              <a:tblGrid>
                <a:gridCol w="2396490">
                  <a:extLst>
                    <a:ext uri="{9D8B030D-6E8A-4147-A177-3AD203B41FA5}">
                      <a16:colId xmlns:a16="http://schemas.microsoft.com/office/drawing/2014/main" val="1146945723"/>
                    </a:ext>
                  </a:extLst>
                </a:gridCol>
                <a:gridCol w="5591810">
                  <a:extLst>
                    <a:ext uri="{9D8B030D-6E8A-4147-A177-3AD203B41FA5}">
                      <a16:colId xmlns:a16="http://schemas.microsoft.com/office/drawing/2014/main" val="2936506862"/>
                    </a:ext>
                  </a:extLst>
                </a:gridCol>
              </a:tblGrid>
              <a:tr h="325532">
                <a:tc>
                  <a:txBody>
                    <a:bodyPr/>
                    <a:lstStyle/>
                    <a:p>
                      <a:r>
                        <a:rPr lang="en-US" sz="1400" b="0" dirty="0" err="1">
                          <a:solidFill>
                            <a:schemeClr val="tx1"/>
                          </a:solidFill>
                          <a:latin typeface="Arial" panose="020B0604020202020204" pitchFamily="34" charset="0"/>
                          <a:cs typeface="Arial" panose="020B0604020202020204" pitchFamily="34" charset="0"/>
                        </a:rPr>
                        <a:t>Vùng</a:t>
                      </a:r>
                      <a:r>
                        <a:rPr lang="en-US" sz="1400" b="0" dirty="0">
                          <a:solidFill>
                            <a:schemeClr val="tx1"/>
                          </a:solidFill>
                          <a:latin typeface="Arial" panose="020B0604020202020204" pitchFamily="34" charset="0"/>
                          <a:cs typeface="Arial" panose="020B0604020202020204" pitchFamily="34" charset="0"/>
                        </a:rPr>
                        <a:t> gen </a:t>
                      </a:r>
                      <a:r>
                        <a:rPr lang="en-US" sz="1400" b="0" dirty="0" err="1">
                          <a:solidFill>
                            <a:schemeClr val="tx1"/>
                          </a:solidFill>
                          <a:latin typeface="Arial" panose="020B0604020202020204" pitchFamily="34" charset="0"/>
                          <a:cs typeface="Arial" panose="020B0604020202020204" pitchFamily="34" charset="0"/>
                        </a:rPr>
                        <a:t>mục</a:t>
                      </a:r>
                      <a:r>
                        <a:rPr lang="en-US" sz="1400" b="0" dirty="0">
                          <a:solidFill>
                            <a:schemeClr val="tx1"/>
                          </a:solidFill>
                          <a:latin typeface="Arial" panose="020B0604020202020204" pitchFamily="34" charset="0"/>
                          <a:cs typeface="Arial" panose="020B0604020202020204" pitchFamily="34" charset="0"/>
                        </a:rPr>
                        <a:t> </a:t>
                      </a:r>
                      <a:r>
                        <a:rPr lang="en-US" sz="1400" b="0" dirty="0" err="1">
                          <a:solidFill>
                            <a:schemeClr val="tx1"/>
                          </a:solidFill>
                          <a:latin typeface="Arial" panose="020B0604020202020204" pitchFamily="34" charset="0"/>
                          <a:cs typeface="Arial" panose="020B0604020202020204" pitchFamily="34" charset="0"/>
                        </a:rPr>
                        <a:t>tiêu</a:t>
                      </a:r>
                      <a:r>
                        <a:rPr lang="en-US" sz="1400" b="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err="1">
                          <a:solidFill>
                            <a:schemeClr val="tx1"/>
                          </a:solidFill>
                          <a:latin typeface="Arial" panose="020B0604020202020204" pitchFamily="34" charset="0"/>
                          <a:cs typeface="Arial" panose="020B0604020202020204" pitchFamily="34" charset="0"/>
                        </a:rPr>
                        <a:t>Toàn</a:t>
                      </a:r>
                      <a:r>
                        <a:rPr lang="en-US" sz="1400" b="0" dirty="0">
                          <a:solidFill>
                            <a:schemeClr val="tx1"/>
                          </a:solidFill>
                          <a:latin typeface="Arial" panose="020B0604020202020204" pitchFamily="34" charset="0"/>
                          <a:cs typeface="Arial" panose="020B0604020202020204" pitchFamily="34" charset="0"/>
                        </a:rPr>
                        <a:t> </a:t>
                      </a:r>
                      <a:r>
                        <a:rPr lang="en-US" sz="1400" b="0" dirty="0" err="1">
                          <a:solidFill>
                            <a:schemeClr val="tx1"/>
                          </a:solidFill>
                          <a:latin typeface="Arial" panose="020B0604020202020204" pitchFamily="34" charset="0"/>
                          <a:cs typeface="Arial" panose="020B0604020202020204" pitchFamily="34" charset="0"/>
                        </a:rPr>
                        <a:t>bộ</a:t>
                      </a:r>
                      <a:r>
                        <a:rPr lang="en-US" sz="1400" b="0" dirty="0">
                          <a:solidFill>
                            <a:schemeClr val="tx1"/>
                          </a:solidFill>
                          <a:latin typeface="Arial" panose="020B0604020202020204" pitchFamily="34" charset="0"/>
                          <a:cs typeface="Arial" panose="020B0604020202020204" pitchFamily="34" charset="0"/>
                        </a:rPr>
                        <a:t> CDS (+/- 40) </a:t>
                      </a:r>
                      <a:r>
                        <a:rPr lang="en-US" sz="1400" b="0" dirty="0" err="1">
                          <a:solidFill>
                            <a:schemeClr val="tx1"/>
                          </a:solidFill>
                          <a:latin typeface="Arial" panose="020B0604020202020204" pitchFamily="34" charset="0"/>
                          <a:cs typeface="Arial" panose="020B0604020202020204" pitchFamily="34" charset="0"/>
                        </a:rPr>
                        <a:t>và</a:t>
                      </a:r>
                      <a:r>
                        <a:rPr lang="en-US" sz="1400" b="0" dirty="0">
                          <a:solidFill>
                            <a:schemeClr val="tx1"/>
                          </a:solidFill>
                          <a:latin typeface="Arial" panose="020B0604020202020204" pitchFamily="34" charset="0"/>
                          <a:cs typeface="Arial" panose="020B0604020202020204" pitchFamily="34" charset="0"/>
                        </a:rPr>
                        <a:t> promoter </a:t>
                      </a:r>
                      <a:r>
                        <a:rPr lang="en-US" sz="1400" b="0" dirty="0" err="1">
                          <a:solidFill>
                            <a:schemeClr val="tx1"/>
                          </a:solidFill>
                          <a:latin typeface="Arial" panose="020B0604020202020204" pitchFamily="34" charset="0"/>
                          <a:cs typeface="Arial" panose="020B0604020202020204" pitchFamily="34" charset="0"/>
                        </a:rPr>
                        <a:t>của</a:t>
                      </a:r>
                      <a:r>
                        <a:rPr lang="en-US" sz="1400" b="0" dirty="0">
                          <a:solidFill>
                            <a:schemeClr val="tx1"/>
                          </a:solidFill>
                          <a:latin typeface="Arial" panose="020B0604020202020204" pitchFamily="34" charset="0"/>
                          <a:cs typeface="Arial" panose="020B0604020202020204" pitchFamily="34" charset="0"/>
                        </a:rPr>
                        <a:t> gen BRCA 1/ 2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540185411"/>
                  </a:ext>
                </a:extLst>
              </a:tr>
              <a:tr h="269189">
                <a:tc>
                  <a:txBody>
                    <a:bodyPr/>
                    <a:lstStyle/>
                    <a:p>
                      <a:r>
                        <a:rPr lang="en-US" sz="1400" b="0" dirty="0" err="1">
                          <a:solidFill>
                            <a:schemeClr val="tx1"/>
                          </a:solidFill>
                          <a:latin typeface="Arial" panose="020B0604020202020204" pitchFamily="34" charset="0"/>
                          <a:cs typeface="Arial" panose="020B0604020202020204" pitchFamily="34" charset="0"/>
                        </a:rPr>
                        <a:t>Kích</a:t>
                      </a:r>
                      <a:r>
                        <a:rPr lang="en-US" sz="1400" b="0" dirty="0">
                          <a:solidFill>
                            <a:schemeClr val="tx1"/>
                          </a:solidFill>
                          <a:latin typeface="Arial" panose="020B0604020202020204" pitchFamily="34" charset="0"/>
                          <a:cs typeface="Arial" panose="020B0604020202020204" pitchFamily="34" charset="0"/>
                        </a:rPr>
                        <a:t> </a:t>
                      </a:r>
                      <a:r>
                        <a:rPr lang="en-US" sz="1400" b="0" dirty="0" err="1">
                          <a:solidFill>
                            <a:schemeClr val="tx1"/>
                          </a:solidFill>
                          <a:latin typeface="Arial" panose="020B0604020202020204" pitchFamily="34" charset="0"/>
                          <a:cs typeface="Arial" panose="020B0604020202020204" pitchFamily="34" charset="0"/>
                        </a:rPr>
                        <a:t>thước</a:t>
                      </a:r>
                      <a:r>
                        <a:rPr lang="en-US" sz="1400" b="0" dirty="0">
                          <a:solidFill>
                            <a:schemeClr val="tx1"/>
                          </a:solidFill>
                          <a:latin typeface="Arial" panose="020B0604020202020204" pitchFamily="34" charset="0"/>
                          <a:cs typeface="Arial" panose="020B0604020202020204" pitchFamily="34" charset="0"/>
                        </a:rPr>
                        <a:t> </a:t>
                      </a:r>
                      <a:r>
                        <a:rPr lang="en-US" sz="1400" b="0" dirty="0" err="1">
                          <a:solidFill>
                            <a:schemeClr val="tx1"/>
                          </a:solidFill>
                          <a:latin typeface="Arial" panose="020B0604020202020204" pitchFamily="34" charset="0"/>
                          <a:cs typeface="Arial" panose="020B0604020202020204" pitchFamily="34" charset="0"/>
                        </a:rPr>
                        <a:t>vùng</a:t>
                      </a:r>
                      <a:r>
                        <a:rPr lang="en-US" sz="1400" b="0" dirty="0">
                          <a:solidFill>
                            <a:schemeClr val="tx1"/>
                          </a:solidFill>
                          <a:latin typeface="Arial" panose="020B0604020202020204" pitchFamily="34" charset="0"/>
                          <a:cs typeface="Arial" panose="020B0604020202020204" pitchFamily="34" charset="0"/>
                        </a:rPr>
                        <a:t> </a:t>
                      </a:r>
                      <a:r>
                        <a:rPr lang="en-US" sz="1400" b="0" dirty="0" err="1">
                          <a:solidFill>
                            <a:schemeClr val="tx1"/>
                          </a:solidFill>
                          <a:latin typeface="Arial" panose="020B0604020202020204" pitchFamily="34" charset="0"/>
                          <a:cs typeface="Arial" panose="020B0604020202020204" pitchFamily="34" charset="0"/>
                        </a:rPr>
                        <a:t>mục</a:t>
                      </a:r>
                      <a:r>
                        <a:rPr lang="en-US" sz="1400" b="0" dirty="0">
                          <a:solidFill>
                            <a:schemeClr val="tx1"/>
                          </a:solidFill>
                          <a:latin typeface="Arial" panose="020B0604020202020204" pitchFamily="34" charset="0"/>
                          <a:cs typeface="Arial" panose="020B0604020202020204" pitchFamily="34" charset="0"/>
                        </a:rPr>
                        <a:t> </a:t>
                      </a:r>
                      <a:r>
                        <a:rPr lang="en-US" sz="1400" b="0" dirty="0" err="1">
                          <a:solidFill>
                            <a:schemeClr val="tx1"/>
                          </a:solidFill>
                          <a:latin typeface="Arial" panose="020B0604020202020204" pitchFamily="34" charset="0"/>
                          <a:cs typeface="Arial" panose="020B0604020202020204" pitchFamily="34" charset="0"/>
                        </a:rPr>
                        <a:t>tiêu</a:t>
                      </a:r>
                      <a:endParaRPr lang="en-US" sz="14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chemeClr val="tx1"/>
                          </a:solidFill>
                          <a:latin typeface="Arial" panose="020B0604020202020204" pitchFamily="34" charset="0"/>
                          <a:cs typeface="Arial" panose="020B0604020202020204" pitchFamily="34" charset="0"/>
                        </a:rPr>
                        <a:t>23 kb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70807641"/>
                  </a:ext>
                </a:extLst>
              </a:tr>
              <a:tr h="269189">
                <a:tc>
                  <a:txBody>
                    <a:bodyPr/>
                    <a:lstStyle/>
                    <a:p>
                      <a:r>
                        <a:rPr lang="en-US" sz="1400" b="0" dirty="0" err="1">
                          <a:solidFill>
                            <a:schemeClr val="tx1"/>
                          </a:solidFill>
                          <a:latin typeface="Arial" panose="020B0604020202020204" pitchFamily="34" charset="0"/>
                          <a:cs typeface="Arial" panose="020B0604020202020204" pitchFamily="34" charset="0"/>
                        </a:rPr>
                        <a:t>Loại</a:t>
                      </a:r>
                      <a:r>
                        <a:rPr lang="en-US" sz="1400" b="0" dirty="0">
                          <a:solidFill>
                            <a:schemeClr val="tx1"/>
                          </a:solidFill>
                          <a:latin typeface="Arial" panose="020B0604020202020204" pitchFamily="34" charset="0"/>
                          <a:cs typeface="Arial" panose="020B0604020202020204" pitchFamily="34" charset="0"/>
                        </a:rPr>
                        <a:t> </a:t>
                      </a:r>
                      <a:r>
                        <a:rPr lang="en-US" sz="1400" b="0" dirty="0" err="1">
                          <a:solidFill>
                            <a:schemeClr val="tx1"/>
                          </a:solidFill>
                          <a:latin typeface="Arial" panose="020B0604020202020204" pitchFamily="34" charset="0"/>
                          <a:cs typeface="Arial" panose="020B0604020202020204" pitchFamily="34" charset="0"/>
                        </a:rPr>
                        <a:t>đột</a:t>
                      </a:r>
                      <a:r>
                        <a:rPr lang="en-US" sz="1400" b="0" dirty="0">
                          <a:solidFill>
                            <a:schemeClr val="tx1"/>
                          </a:solidFill>
                          <a:latin typeface="Arial" panose="020B0604020202020204" pitchFamily="34" charset="0"/>
                          <a:cs typeface="Arial" panose="020B0604020202020204" pitchFamily="34" charset="0"/>
                        </a:rPr>
                        <a:t> </a:t>
                      </a:r>
                      <a:r>
                        <a:rPr lang="en-US" sz="1400" b="0" dirty="0" err="1">
                          <a:solidFill>
                            <a:schemeClr val="tx1"/>
                          </a:solidFill>
                          <a:latin typeface="Arial" panose="020B0604020202020204" pitchFamily="34" charset="0"/>
                          <a:cs typeface="Arial" panose="020B0604020202020204" pitchFamily="34" charset="0"/>
                        </a:rPr>
                        <a:t>biến</a:t>
                      </a:r>
                      <a:endParaRPr lang="en-US" sz="1400" b="0" dirty="0">
                        <a:solidFill>
                          <a:schemeClr val="tx1"/>
                        </a:solidFill>
                        <a:latin typeface="Arial" panose="020B0604020202020204" pitchFamily="34" charset="0"/>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a:solidFill>
                            <a:schemeClr val="tx1"/>
                          </a:solidFill>
                          <a:latin typeface="Arial" panose="020B0604020202020204" pitchFamily="34" charset="0"/>
                          <a:cs typeface="Arial" panose="020B0604020202020204" pitchFamily="34" charset="0"/>
                        </a:rPr>
                        <a:t>SNV, CNV, Indel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15526620"/>
                  </a:ext>
                </a:extLst>
              </a:tr>
              <a:tr h="269189">
                <a:tc>
                  <a:txBody>
                    <a:bodyPr/>
                    <a:lstStyle/>
                    <a:p>
                      <a:r>
                        <a:rPr lang="en-US" sz="1400" b="0" dirty="0" err="1">
                          <a:solidFill>
                            <a:schemeClr val="tx1"/>
                          </a:solidFill>
                          <a:latin typeface="Arial" panose="020B0604020202020204" pitchFamily="34" charset="0"/>
                          <a:cs typeface="Arial" panose="020B0604020202020204" pitchFamily="34" charset="0"/>
                        </a:rPr>
                        <a:t>Mẫu</a:t>
                      </a:r>
                      <a:r>
                        <a:rPr lang="en-US" sz="1400" b="0" dirty="0">
                          <a:solidFill>
                            <a:schemeClr val="tx1"/>
                          </a:solidFill>
                          <a:latin typeface="Arial" panose="020B0604020202020204" pitchFamily="34" charset="0"/>
                          <a:cs typeface="Arial" panose="020B0604020202020204" pitchFamily="34" charset="0"/>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400" b="0" dirty="0" err="1">
                          <a:solidFill>
                            <a:schemeClr val="tx1"/>
                          </a:solidFill>
                          <a:latin typeface="Arial" panose="020B0604020202020204" pitchFamily="34" charset="0"/>
                          <a:cs typeface="Arial" panose="020B0604020202020204" pitchFamily="34" charset="0"/>
                        </a:rPr>
                        <a:t>Máu</a:t>
                      </a:r>
                      <a:r>
                        <a:rPr lang="en-US" sz="1400" b="0" dirty="0">
                          <a:solidFill>
                            <a:schemeClr val="tx1"/>
                          </a:solidFill>
                          <a:latin typeface="Arial" panose="020B0604020202020204" pitchFamily="34" charset="0"/>
                          <a:cs typeface="Arial" panose="020B0604020202020204" pitchFamily="34" charset="0"/>
                        </a:rPr>
                        <a:t> (&gt;50ng DNA), FFPE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87183590"/>
                  </a:ext>
                </a:extLst>
              </a:tr>
            </a:tbl>
          </a:graphicData>
        </a:graphic>
      </p:graphicFrame>
      <p:sp>
        <p:nvSpPr>
          <p:cNvPr id="15" name="TextBox 14">
            <a:extLst>
              <a:ext uri="{FF2B5EF4-FFF2-40B4-BE49-F238E27FC236}">
                <a16:creationId xmlns:a16="http://schemas.microsoft.com/office/drawing/2014/main" id="{A3C94076-A96D-7E4C-E9BA-4510EE28084B}"/>
              </a:ext>
            </a:extLst>
          </p:cNvPr>
          <p:cNvSpPr txBox="1"/>
          <p:nvPr/>
        </p:nvSpPr>
        <p:spPr>
          <a:xfrm>
            <a:off x="5326512" y="6377541"/>
            <a:ext cx="6096000" cy="430887"/>
          </a:xfrm>
          <a:prstGeom prst="rect">
            <a:avLst/>
          </a:prstGeom>
          <a:noFill/>
        </p:spPr>
        <p:txBody>
          <a:bodyPr wrap="square">
            <a:spAutoFit/>
          </a:bodyPr>
          <a:lstStyle/>
          <a:p>
            <a:r>
              <a:rPr lang="en-US" sz="1100" b="0" i="0" dirty="0">
                <a:solidFill>
                  <a:srgbClr val="222222"/>
                </a:solidFill>
                <a:effectLst/>
                <a:latin typeface="Arial" panose="020B0604020202020204" pitchFamily="34" charset="0"/>
              </a:rPr>
              <a:t>Nancie </a:t>
            </a:r>
            <a:r>
              <a:rPr lang="en-US" sz="1100" b="0" i="0" dirty="0" err="1">
                <a:solidFill>
                  <a:srgbClr val="222222"/>
                </a:solidFill>
                <a:effectLst/>
                <a:latin typeface="Arial" panose="020B0604020202020204" pitchFamily="34" charset="0"/>
              </a:rPr>
              <a:t>Petrucelli</a:t>
            </a:r>
            <a:r>
              <a:rPr lang="en-US" sz="1100" b="0" i="0" dirty="0">
                <a:solidFill>
                  <a:srgbClr val="222222"/>
                </a:solidFill>
                <a:effectLst/>
                <a:latin typeface="Arial" panose="020B0604020202020204" pitchFamily="34" charset="0"/>
              </a:rPr>
              <a:t>; Mary B Daly; Tuya Pal (1993). </a:t>
            </a:r>
            <a:r>
              <a:rPr lang="en-US" sz="1100" b="0" i="0" u="none" strike="noStrike" dirty="0">
                <a:solidFill>
                  <a:srgbClr val="3366CC"/>
                </a:solidFill>
                <a:effectLst/>
                <a:latin typeface="Arial" panose="020B0604020202020204" pitchFamily="34" charset="0"/>
                <a:hlinkClick r:id="rId4"/>
              </a:rPr>
              <a:t>"BRCA1- and BRCA2-Associated Hereditary Breast and Ovarian Cancer"</a:t>
            </a:r>
            <a:r>
              <a:rPr lang="en-US" sz="1100" b="0" i="0" dirty="0">
                <a:solidFill>
                  <a:srgbClr val="222222"/>
                </a:solidFill>
                <a:effectLst/>
                <a:latin typeface="Arial" panose="020B0604020202020204" pitchFamily="34" charset="0"/>
              </a:rPr>
              <a:t>. </a:t>
            </a:r>
            <a:r>
              <a:rPr lang="en-US" sz="1100" b="0" i="1" dirty="0" err="1">
                <a:solidFill>
                  <a:srgbClr val="222222"/>
                </a:solidFill>
                <a:effectLst/>
                <a:latin typeface="Arial" panose="020B0604020202020204" pitchFamily="34" charset="0"/>
              </a:rPr>
              <a:t>GeneReviews</a:t>
            </a:r>
            <a:r>
              <a:rPr lang="en-US" sz="1100" b="0" i="1" dirty="0">
                <a:solidFill>
                  <a:srgbClr val="222222"/>
                </a:solidFill>
                <a:effectLst/>
                <a:latin typeface="Arial" panose="020B0604020202020204" pitchFamily="34" charset="0"/>
              </a:rPr>
              <a:t>, at National Center for Biotechnology Information</a:t>
            </a:r>
            <a:endParaRPr lang="en-US" sz="1100" dirty="0"/>
          </a:p>
        </p:txBody>
      </p:sp>
      <p:pic>
        <p:nvPicPr>
          <p:cNvPr id="16" name="Picture 15">
            <a:extLst>
              <a:ext uri="{FF2B5EF4-FFF2-40B4-BE49-F238E27FC236}">
                <a16:creationId xmlns:a16="http://schemas.microsoft.com/office/drawing/2014/main" id="{9B9B648E-6C68-6A4D-1B80-4143045B56E9}"/>
              </a:ext>
            </a:extLst>
          </p:cNvPr>
          <p:cNvPicPr>
            <a:picLocks noChangeAspect="1"/>
          </p:cNvPicPr>
          <p:nvPr/>
        </p:nvPicPr>
        <p:blipFill>
          <a:blip r:embed="rId5"/>
          <a:stretch>
            <a:fillRect/>
          </a:stretch>
        </p:blipFill>
        <p:spPr>
          <a:xfrm>
            <a:off x="9197340" y="1429736"/>
            <a:ext cx="2278621" cy="1397462"/>
          </a:xfrm>
          <a:prstGeom prst="rect">
            <a:avLst/>
          </a:prstGeom>
        </p:spPr>
      </p:pic>
      <p:sp>
        <p:nvSpPr>
          <p:cNvPr id="17" name="TextBox 16">
            <a:extLst>
              <a:ext uri="{FF2B5EF4-FFF2-40B4-BE49-F238E27FC236}">
                <a16:creationId xmlns:a16="http://schemas.microsoft.com/office/drawing/2014/main" id="{A207222E-1525-4042-7DF1-974C25B2AA12}"/>
              </a:ext>
            </a:extLst>
          </p:cNvPr>
          <p:cNvSpPr txBox="1"/>
          <p:nvPr/>
        </p:nvSpPr>
        <p:spPr>
          <a:xfrm>
            <a:off x="638227" y="2933752"/>
            <a:ext cx="5405034" cy="3365024"/>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n-US" b="1" dirty="0">
                <a:solidFill>
                  <a:srgbClr val="00A19A"/>
                </a:solidFill>
                <a:latin typeface="Arial" panose="020B0604020202020204" pitchFamily="34" charset="0"/>
                <a:cs typeface="Arial" panose="020B0604020202020204" pitchFamily="34" charset="0"/>
              </a:rPr>
              <a:t>BRCA1 </a:t>
            </a:r>
            <a:r>
              <a:rPr lang="en-US" b="1" dirty="0" err="1">
                <a:solidFill>
                  <a:srgbClr val="00A19A"/>
                </a:solidFill>
                <a:latin typeface="Arial" panose="020B0604020202020204" pitchFamily="34" charset="0"/>
                <a:cs typeface="Arial" panose="020B0604020202020204" pitchFamily="34" charset="0"/>
              </a:rPr>
              <a:t>và</a:t>
            </a:r>
            <a:r>
              <a:rPr lang="en-US" b="1" dirty="0">
                <a:solidFill>
                  <a:srgbClr val="00A19A"/>
                </a:solidFill>
                <a:latin typeface="Arial" panose="020B0604020202020204" pitchFamily="34" charset="0"/>
                <a:cs typeface="Arial" panose="020B0604020202020204" pitchFamily="34" charset="0"/>
              </a:rPr>
              <a:t> BRCA2</a:t>
            </a:r>
          </a:p>
          <a:p>
            <a:pPr marL="285750" indent="-285750" algn="just">
              <a:lnSpc>
                <a:spcPct val="150000"/>
              </a:lnSpc>
              <a:buFont typeface="Arial" panose="020B0604020202020204" pitchFamily="34" charset="0"/>
              <a:buChar char="•"/>
            </a:pPr>
            <a:r>
              <a:rPr lang="en-US" b="1" u="sng" dirty="0">
                <a:latin typeface="Arial" panose="020B0604020202020204" pitchFamily="34" charset="0"/>
                <a:cs typeface="Arial" panose="020B0604020202020204" pitchFamily="34" charset="0"/>
              </a:rPr>
              <a:t>BRCA: </a:t>
            </a:r>
            <a:r>
              <a:rPr lang="en-US" b="1" dirty="0" err="1">
                <a:latin typeface="Arial" panose="020B0604020202020204" pitchFamily="34" charset="0"/>
                <a:cs typeface="Arial" panose="020B0604020202020204" pitchFamily="34" charset="0"/>
              </a:rPr>
              <a:t>BR</a:t>
            </a:r>
            <a:r>
              <a:rPr lang="en-US" dirty="0" err="1">
                <a:latin typeface="Arial" panose="020B0604020202020204" pitchFamily="34" charset="0"/>
                <a:cs typeface="Arial" panose="020B0604020202020204" pitchFamily="34" charset="0"/>
              </a:rPr>
              <a:t>east</a:t>
            </a:r>
            <a:r>
              <a:rPr lang="en-US"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CA</a:t>
            </a:r>
            <a:r>
              <a:rPr lang="en-US" dirty="0" err="1">
                <a:latin typeface="Arial" panose="020B0604020202020204" pitchFamily="34" charset="0"/>
                <a:cs typeface="Arial" panose="020B0604020202020204" pitchFamily="34" charset="0"/>
              </a:rPr>
              <a:t>ncer</a:t>
            </a:r>
            <a:r>
              <a:rPr lang="en-US" dirty="0">
                <a:latin typeface="Arial" panose="020B0604020202020204" pitchFamily="34" charset="0"/>
                <a:cs typeface="Arial" panose="020B0604020202020204" pitchFamily="34" charset="0"/>
              </a:rPr>
              <a:t> gene – gen </a:t>
            </a:r>
            <a:r>
              <a:rPr lang="en-US" dirty="0" err="1">
                <a:latin typeface="Arial" panose="020B0604020202020204" pitchFamily="34" charset="0"/>
                <a:cs typeface="Arial" panose="020B0604020202020204" pitchFamily="34" charset="0"/>
              </a:rPr>
              <a:t>ung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vú</a:t>
            </a:r>
            <a:endParaRPr lang="en-US"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BRCA 1 (Chr. 17), BRCA 2 (Chr. 13)</a:t>
            </a:r>
          </a:p>
          <a:p>
            <a:pPr marL="285750" indent="-285750" algn="just">
              <a:lnSpc>
                <a:spcPct val="150000"/>
              </a:lnSpc>
              <a:buFont typeface="Arial" panose="020B0604020202020204" pitchFamily="34" charset="0"/>
              <a:buChar char="•"/>
            </a:pPr>
            <a:r>
              <a:rPr lang="en-US" dirty="0">
                <a:latin typeface="Arial" panose="020B0604020202020204" pitchFamily="34" charset="0"/>
                <a:cs typeface="Arial" panose="020B0604020202020204" pitchFamily="34" charset="0"/>
              </a:rPr>
              <a:t>BRCA </a:t>
            </a:r>
            <a:r>
              <a:rPr lang="en-US" dirty="0" err="1">
                <a:latin typeface="Arial" panose="020B0604020202020204" pitchFamily="34" charset="0"/>
                <a:cs typeface="Arial" panose="020B0604020202020204" pitchFamily="34" charset="0"/>
              </a:rPr>
              <a:t>tạo</a:t>
            </a:r>
            <a:r>
              <a:rPr lang="en-US" dirty="0">
                <a:latin typeface="Arial" panose="020B0604020202020204" pitchFamily="34" charset="0"/>
                <a:cs typeface="Arial" panose="020B0604020202020204" pitchFamily="34" charset="0"/>
              </a:rPr>
              <a:t> protein </a:t>
            </a:r>
            <a:r>
              <a:rPr lang="en-US" dirty="0" err="1">
                <a:latin typeface="Arial" panose="020B0604020202020204" pitchFamily="34" charset="0"/>
                <a:cs typeface="Arial" panose="020B0604020202020204" pitchFamily="34" charset="0"/>
              </a:rPr>
              <a:t>sửa</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chữa</a:t>
            </a:r>
            <a:r>
              <a:rPr lang="en-US" dirty="0">
                <a:latin typeface="Arial" panose="020B0604020202020204" pitchFamily="34" charset="0"/>
                <a:cs typeface="Arial" panose="020B0604020202020204" pitchFamily="34" charset="0"/>
              </a:rPr>
              <a:t> DNA (DNA repair proteins), tumor suppressor genes</a:t>
            </a:r>
          </a:p>
          <a:p>
            <a:pPr marL="285750" indent="-285750" algn="just">
              <a:lnSpc>
                <a:spcPct val="150000"/>
              </a:lnSpc>
              <a:buFont typeface="Arial" panose="020B0604020202020204" pitchFamily="34" charset="0"/>
              <a:buChar char="•"/>
            </a:pPr>
            <a:r>
              <a:rPr lang="en-US" dirty="0" err="1">
                <a:latin typeface="Arial" panose="020B0604020202020204" pitchFamily="34" charset="0"/>
                <a:cs typeface="Arial" panose="020B0604020202020204" pitchFamily="34" charset="0"/>
              </a:rPr>
              <a:t>Đột</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biến</a:t>
            </a:r>
            <a:r>
              <a:rPr lang="en-US" dirty="0">
                <a:latin typeface="Arial" panose="020B0604020202020204" pitchFamily="34" charset="0"/>
                <a:cs typeface="Arial" panose="020B0604020202020204" pitchFamily="34" charset="0"/>
              </a:rPr>
              <a:t> BRCA 1/ 2 – </a:t>
            </a:r>
            <a:r>
              <a:rPr lang="en-US" b="1" dirty="0">
                <a:latin typeface="Arial" panose="020B0604020202020204" pitchFamily="34" charset="0"/>
                <a:cs typeface="Arial" panose="020B0604020202020204" pitchFamily="34" charset="0"/>
              </a:rPr>
              <a:t>UT </a:t>
            </a:r>
            <a:r>
              <a:rPr lang="en-US" b="1" dirty="0" err="1">
                <a:latin typeface="Arial" panose="020B0604020202020204" pitchFamily="34" charset="0"/>
                <a:cs typeface="Arial" panose="020B0604020202020204" pitchFamily="34" charset="0"/>
              </a:rPr>
              <a:t>vú</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buồng</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trứng</a:t>
            </a:r>
            <a:r>
              <a:rPr lang="en-US" b="1"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tuyến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tụy</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tuyến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tiền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liệt</a:t>
            </a:r>
            <a:endParaRPr lang="en-US" dirty="0">
              <a:latin typeface="Arial" panose="020B0604020202020204" pitchFamily="34" charset="0"/>
              <a:cs typeface="Arial" panose="020B0604020202020204" pitchFamily="34" charset="0"/>
            </a:endParaRPr>
          </a:p>
          <a:p>
            <a:pPr marL="285750" indent="-285750" algn="just">
              <a:lnSpc>
                <a:spcPct val="150000"/>
              </a:lnSpc>
              <a:buFont typeface="Arial" panose="020B0604020202020204" pitchFamily="34" charset="0"/>
              <a:buChar char="•"/>
            </a:pPr>
            <a:r>
              <a:rPr lang="en-US" sz="1800" b="1" dirty="0" err="1">
                <a:latin typeface="Arial" panose="020B0604020202020204" pitchFamily="34" charset="0"/>
                <a:cs typeface="Arial" panose="020B0604020202020204" pitchFamily="34" charset="0"/>
              </a:rPr>
              <a:t>Hướng</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dẫn</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tham</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khảo</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điều</a:t>
            </a:r>
            <a:r>
              <a:rPr lang="en-US" sz="1800" b="1" dirty="0">
                <a:latin typeface="Arial" panose="020B0604020202020204" pitchFamily="34" charset="0"/>
                <a:cs typeface="Arial" panose="020B0604020202020204" pitchFamily="34" charset="0"/>
              </a:rPr>
              <a:t> </a:t>
            </a:r>
            <a:r>
              <a:rPr lang="en-US" sz="1800" b="1" dirty="0" err="1">
                <a:latin typeface="Arial" panose="020B0604020202020204" pitchFamily="34" charset="0"/>
                <a:cs typeface="Arial" panose="020B0604020202020204" pitchFamily="34" charset="0"/>
              </a:rPr>
              <a:t>trị</a:t>
            </a:r>
            <a:r>
              <a:rPr lang="en-US" sz="1800" b="1" dirty="0">
                <a:latin typeface="Arial" panose="020B0604020202020204" pitchFamily="34" charset="0"/>
                <a:cs typeface="Arial" panose="020B0604020202020204" pitchFamily="34" charset="0"/>
              </a:rPr>
              <a:t> : Olaparib </a:t>
            </a:r>
            <a:endParaRPr lang="en-US" b="1"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294608E-67C8-8AD4-AD5E-8C5AE1D6CF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3828" y="-144789"/>
            <a:ext cx="1147824" cy="758384"/>
          </a:xfrm>
          <a:prstGeom prst="rect">
            <a:avLst/>
          </a:prstGeom>
        </p:spPr>
      </p:pic>
    </p:spTree>
    <p:extLst>
      <p:ext uri="{BB962C8B-B14F-4D97-AF65-F5344CB8AC3E}">
        <p14:creationId xmlns:p14="http://schemas.microsoft.com/office/powerpoint/2010/main" val="2126253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close up of nerve cell">
            <a:extLst>
              <a:ext uri="{FF2B5EF4-FFF2-40B4-BE49-F238E27FC236}">
                <a16:creationId xmlns:a16="http://schemas.microsoft.com/office/drawing/2014/main" id="{9626300D-B073-1B63-2A16-FC697DFB666D}"/>
              </a:ext>
            </a:extLst>
          </p:cNvPr>
          <p:cNvPicPr>
            <a:picLocks noChangeAspect="1"/>
          </p:cNvPicPr>
          <p:nvPr/>
        </p:nvPicPr>
        <p:blipFill rotWithShape="1">
          <a:blip r:embed="rId2"/>
          <a:srcRect l="5200"/>
          <a:stretch/>
        </p:blipFill>
        <p:spPr>
          <a:xfrm>
            <a:off x="20" y="10"/>
            <a:ext cx="8668492" cy="6857990"/>
          </a:xfrm>
          <a:prstGeom prst="rect">
            <a:avLst/>
          </a:prstGeom>
        </p:spPr>
      </p:pic>
      <p:sp>
        <p:nvSpPr>
          <p:cNvPr id="29" name="Rectangle 28">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E3AE919-370C-7AFC-86EE-2FA43ABC3765}"/>
              </a:ext>
            </a:extLst>
          </p:cNvPr>
          <p:cNvSpPr>
            <a:spLocks noGrp="1"/>
          </p:cNvSpPr>
          <p:nvPr>
            <p:ph type="ctrTitle"/>
          </p:nvPr>
        </p:nvSpPr>
        <p:spPr>
          <a:xfrm>
            <a:off x="7848600" y="1122363"/>
            <a:ext cx="4023360" cy="3204134"/>
          </a:xfrm>
        </p:spPr>
        <p:txBody>
          <a:bodyPr anchor="b">
            <a:normAutofit/>
          </a:bodyPr>
          <a:lstStyle/>
          <a:p>
            <a:pPr algn="l"/>
            <a:r>
              <a:rPr lang="en-US" sz="4800" b="1" dirty="0">
                <a:solidFill>
                  <a:srgbClr val="1EB291"/>
                </a:solidFill>
              </a:rPr>
              <a:t>TWIST BIOSCIENCE</a:t>
            </a:r>
          </a:p>
        </p:txBody>
      </p:sp>
      <p:sp>
        <p:nvSpPr>
          <p:cNvPr id="6" name="Subtitle 5">
            <a:extLst>
              <a:ext uri="{FF2B5EF4-FFF2-40B4-BE49-F238E27FC236}">
                <a16:creationId xmlns:a16="http://schemas.microsoft.com/office/drawing/2014/main" id="{3876FB83-D447-61DE-EB92-A972BC4905EE}"/>
              </a:ext>
            </a:extLst>
          </p:cNvPr>
          <p:cNvSpPr>
            <a:spLocks noGrp="1"/>
          </p:cNvSpPr>
          <p:nvPr>
            <p:ph type="subTitle" idx="1"/>
          </p:nvPr>
        </p:nvSpPr>
        <p:spPr>
          <a:xfrm>
            <a:off x="7848600" y="4872922"/>
            <a:ext cx="4023360" cy="1208141"/>
          </a:xfrm>
        </p:spPr>
        <p:txBody>
          <a:bodyPr>
            <a:normAutofit/>
          </a:bodyPr>
          <a:lstStyle/>
          <a:p>
            <a:pPr algn="l"/>
            <a:r>
              <a:rPr lang="en-US" sz="2000" dirty="0" err="1">
                <a:solidFill>
                  <a:srgbClr val="1EB291"/>
                </a:solidFill>
              </a:rPr>
              <a:t>Dẫn</a:t>
            </a:r>
            <a:r>
              <a:rPr lang="en-US" sz="2000" dirty="0">
                <a:solidFill>
                  <a:srgbClr val="1EB291"/>
                </a:solidFill>
              </a:rPr>
              <a:t> </a:t>
            </a:r>
            <a:r>
              <a:rPr lang="en-US" sz="2000" dirty="0" err="1">
                <a:solidFill>
                  <a:srgbClr val="1EB291"/>
                </a:solidFill>
              </a:rPr>
              <a:t>đầu</a:t>
            </a:r>
            <a:r>
              <a:rPr lang="en-US" sz="2000" dirty="0">
                <a:solidFill>
                  <a:srgbClr val="1EB291"/>
                </a:solidFill>
              </a:rPr>
              <a:t> </a:t>
            </a:r>
            <a:r>
              <a:rPr lang="en-US" sz="2000" dirty="0" err="1">
                <a:solidFill>
                  <a:srgbClr val="1EB291"/>
                </a:solidFill>
              </a:rPr>
              <a:t>trong</a:t>
            </a:r>
            <a:r>
              <a:rPr lang="en-US" sz="2000" dirty="0">
                <a:solidFill>
                  <a:srgbClr val="1EB291"/>
                </a:solidFill>
              </a:rPr>
              <a:t> </a:t>
            </a:r>
            <a:r>
              <a:rPr lang="en-US" sz="2000" dirty="0" err="1">
                <a:solidFill>
                  <a:srgbClr val="1EB291"/>
                </a:solidFill>
              </a:rPr>
              <a:t>tổng</a:t>
            </a:r>
            <a:r>
              <a:rPr lang="en-US" sz="2000" dirty="0">
                <a:solidFill>
                  <a:srgbClr val="1EB291"/>
                </a:solidFill>
              </a:rPr>
              <a:t> </a:t>
            </a:r>
            <a:r>
              <a:rPr lang="en-US" sz="2000" dirty="0" err="1">
                <a:solidFill>
                  <a:srgbClr val="1EB291"/>
                </a:solidFill>
              </a:rPr>
              <a:t>hợp</a:t>
            </a:r>
            <a:r>
              <a:rPr lang="en-US" sz="2000" dirty="0">
                <a:solidFill>
                  <a:srgbClr val="1EB291"/>
                </a:solidFill>
              </a:rPr>
              <a:t> ADN</a:t>
            </a:r>
          </a:p>
        </p:txBody>
      </p:sp>
      <p:sp>
        <p:nvSpPr>
          <p:cNvPr id="31" name="Rectangle 30">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3" name="Rectangle 32">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Picture 8" descr="Twist Bioscience | We lead innovation in DNA synthesis">
            <a:extLst>
              <a:ext uri="{FF2B5EF4-FFF2-40B4-BE49-F238E27FC236}">
                <a16:creationId xmlns:a16="http://schemas.microsoft.com/office/drawing/2014/main" id="{222AECE7-DF00-F576-4D35-4A8DD0B1F44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20" t="17888" r="16489" b="16263"/>
          <a:stretch/>
        </p:blipFill>
        <p:spPr bwMode="auto">
          <a:xfrm>
            <a:off x="8907335" y="277980"/>
            <a:ext cx="1905890" cy="988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72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7">
            <a:extLst>
              <a:ext uri="{FF2B5EF4-FFF2-40B4-BE49-F238E27FC236}">
                <a16:creationId xmlns:a16="http://schemas.microsoft.com/office/drawing/2014/main" id="{021D6099-31F1-8124-9451-C6AA70A5EED4}"/>
              </a:ext>
            </a:extLst>
          </p:cNvPr>
          <p:cNvSpPr>
            <a:spLocks noGrp="1"/>
          </p:cNvSpPr>
          <p:nvPr>
            <p:ph type="sldNum" sz="quarter" idx="12"/>
          </p:nvPr>
        </p:nvSpPr>
        <p:spPr>
          <a:xfrm>
            <a:off x="11422512" y="6387464"/>
            <a:ext cx="640080" cy="365125"/>
          </a:xfrm>
        </p:spPr>
        <p:txBody>
          <a:bodyPr/>
          <a:lstStyle/>
          <a:p>
            <a:fld id="{60553ECD-7F6D-420D-93CA-D8D15EB427AC}" type="slidenum">
              <a:rPr lang="en-US" sz="15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14</a:t>
            </a:fld>
            <a:endParaRPr lang="en-US" sz="1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81199A29-95FD-0C98-48A0-01815C9456AE}"/>
              </a:ext>
            </a:extLst>
          </p:cNvPr>
          <p:cNvSpPr txBox="1"/>
          <p:nvPr/>
        </p:nvSpPr>
        <p:spPr>
          <a:xfrm>
            <a:off x="392152" y="35459"/>
            <a:ext cx="9529212" cy="477054"/>
          </a:xfrm>
          <a:prstGeom prst="rect">
            <a:avLst/>
          </a:prstGeom>
          <a:noFill/>
        </p:spPr>
        <p:txBody>
          <a:bodyPr wrap="none" rtlCol="0">
            <a:spAutoFit/>
          </a:bodyPr>
          <a:lstStyle>
            <a:defPPr>
              <a:defRPr lang="en-US"/>
            </a:defPPr>
            <a:lvl1pPr>
              <a:defRPr sz="2500" b="1">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defRPr>
            </a:lvl1pPr>
          </a:lstStyle>
          <a:p>
            <a:r>
              <a:rPr lang="en-US" dirty="0"/>
              <a:t>GIẢI PHÁP SÀNG LỌC VÀ ĐIỀU TRỊ UNG THƯ – TWIST - RUO</a:t>
            </a:r>
            <a:endParaRPr lang="vi-VN" baseline="30000" dirty="0"/>
          </a:p>
        </p:txBody>
      </p:sp>
      <p:pic>
        <p:nvPicPr>
          <p:cNvPr id="5" name="Picture 4">
            <a:extLst>
              <a:ext uri="{FF2B5EF4-FFF2-40B4-BE49-F238E27FC236}">
                <a16:creationId xmlns:a16="http://schemas.microsoft.com/office/drawing/2014/main" id="{2A563C15-03E1-16C4-1654-7DF7F76DBDBF}"/>
              </a:ext>
            </a:extLst>
          </p:cNvPr>
          <p:cNvPicPr>
            <a:picLocks noChangeAspect="1"/>
          </p:cNvPicPr>
          <p:nvPr/>
        </p:nvPicPr>
        <p:blipFill>
          <a:blip r:embed="rId3"/>
          <a:stretch>
            <a:fillRect/>
          </a:stretch>
        </p:blipFill>
        <p:spPr>
          <a:xfrm>
            <a:off x="1214931" y="1036264"/>
            <a:ext cx="6832919" cy="4240793"/>
          </a:xfrm>
          <a:prstGeom prst="rect">
            <a:avLst/>
          </a:prstGeom>
        </p:spPr>
      </p:pic>
      <p:pic>
        <p:nvPicPr>
          <p:cNvPr id="6" name="Picture 5">
            <a:extLst>
              <a:ext uri="{FF2B5EF4-FFF2-40B4-BE49-F238E27FC236}">
                <a16:creationId xmlns:a16="http://schemas.microsoft.com/office/drawing/2014/main" id="{4C1772A5-2BED-CCDC-E165-3D55BE8CB511}"/>
              </a:ext>
            </a:extLst>
          </p:cNvPr>
          <p:cNvPicPr>
            <a:picLocks noChangeAspect="1"/>
          </p:cNvPicPr>
          <p:nvPr/>
        </p:nvPicPr>
        <p:blipFill>
          <a:blip r:embed="rId4"/>
          <a:stretch>
            <a:fillRect/>
          </a:stretch>
        </p:blipFill>
        <p:spPr>
          <a:xfrm>
            <a:off x="8233711" y="2216776"/>
            <a:ext cx="3188801" cy="2019574"/>
          </a:xfrm>
          <a:prstGeom prst="hexagon">
            <a:avLst/>
          </a:prstGeom>
        </p:spPr>
      </p:pic>
      <p:sp>
        <p:nvSpPr>
          <p:cNvPr id="7" name="TextBox 6">
            <a:extLst>
              <a:ext uri="{FF2B5EF4-FFF2-40B4-BE49-F238E27FC236}">
                <a16:creationId xmlns:a16="http://schemas.microsoft.com/office/drawing/2014/main" id="{754D68BB-A0BD-5ECC-D215-16D3BC60D8FA}"/>
              </a:ext>
            </a:extLst>
          </p:cNvPr>
          <p:cNvSpPr txBox="1"/>
          <p:nvPr/>
        </p:nvSpPr>
        <p:spPr>
          <a:xfrm>
            <a:off x="326091" y="6169916"/>
            <a:ext cx="8610600" cy="400110"/>
          </a:xfrm>
          <a:prstGeom prst="rect">
            <a:avLst/>
          </a:prstGeom>
          <a:noFill/>
        </p:spPr>
        <p:txBody>
          <a:bodyPr wrap="square" rtlCol="0">
            <a:spAutoFit/>
          </a:bodyPr>
          <a:lstStyle/>
          <a:p>
            <a:r>
              <a:rPr lang="en-US" sz="2000" b="1" dirty="0" err="1">
                <a:solidFill>
                  <a:schemeClr val="accent2">
                    <a:lumMod val="75000"/>
                  </a:schemeClr>
                </a:solidFill>
                <a:latin typeface="Arial" panose="020B0604020202020204" pitchFamily="34" charset="0"/>
                <a:cs typeface="Arial" panose="020B0604020202020204" pitchFamily="34" charset="0"/>
              </a:rPr>
              <a:t>Tăng</a:t>
            </a:r>
            <a:r>
              <a:rPr lang="en-US" sz="2000" b="1" dirty="0">
                <a:solidFill>
                  <a:schemeClr val="accent2">
                    <a:lumMod val="75000"/>
                  </a:schemeClr>
                </a:solidFill>
                <a:latin typeface="Arial" panose="020B0604020202020204" pitchFamily="34" charset="0"/>
                <a:cs typeface="Arial" panose="020B0604020202020204" pitchFamily="34" charset="0"/>
              </a:rPr>
              <a:t> </a:t>
            </a:r>
            <a:r>
              <a:rPr lang="en-US" sz="2000" b="1" dirty="0" err="1">
                <a:solidFill>
                  <a:schemeClr val="accent2">
                    <a:lumMod val="75000"/>
                  </a:schemeClr>
                </a:solidFill>
                <a:latin typeface="Arial" panose="020B0604020202020204" pitchFamily="34" charset="0"/>
                <a:cs typeface="Arial" panose="020B0604020202020204" pitchFamily="34" charset="0"/>
              </a:rPr>
              <a:t>hiệu</a:t>
            </a:r>
            <a:r>
              <a:rPr lang="en-US" sz="2000" b="1" dirty="0">
                <a:solidFill>
                  <a:schemeClr val="accent2">
                    <a:lumMod val="75000"/>
                  </a:schemeClr>
                </a:solidFill>
                <a:latin typeface="Arial" panose="020B0604020202020204" pitchFamily="34" charset="0"/>
                <a:cs typeface="Arial" panose="020B0604020202020204" pitchFamily="34" charset="0"/>
              </a:rPr>
              <a:t> </a:t>
            </a:r>
            <a:r>
              <a:rPr lang="en-US" sz="2000" b="1" dirty="0" err="1">
                <a:solidFill>
                  <a:schemeClr val="accent2">
                    <a:lumMod val="75000"/>
                  </a:schemeClr>
                </a:solidFill>
                <a:latin typeface="Arial" panose="020B0604020202020204" pitchFamily="34" charset="0"/>
                <a:cs typeface="Arial" panose="020B0604020202020204" pitchFamily="34" charset="0"/>
              </a:rPr>
              <a:t>suất</a:t>
            </a:r>
            <a:r>
              <a:rPr lang="en-US" sz="2000" b="1" dirty="0">
                <a:solidFill>
                  <a:schemeClr val="accent2">
                    <a:lumMod val="75000"/>
                  </a:schemeClr>
                </a:solidFill>
                <a:latin typeface="Arial" panose="020B0604020202020204" pitchFamily="34" charset="0"/>
                <a:cs typeface="Arial" panose="020B0604020202020204" pitchFamily="34" charset="0"/>
              </a:rPr>
              <a:t> </a:t>
            </a:r>
            <a:r>
              <a:rPr lang="en-US" sz="2000" b="1" dirty="0" err="1">
                <a:solidFill>
                  <a:schemeClr val="accent2">
                    <a:lumMod val="75000"/>
                  </a:schemeClr>
                </a:solidFill>
                <a:latin typeface="Arial" panose="020B0604020202020204" pitchFamily="34" charset="0"/>
                <a:cs typeface="Arial" panose="020B0604020202020204" pitchFamily="34" charset="0"/>
              </a:rPr>
              <a:t>bắt</a:t>
            </a:r>
            <a:r>
              <a:rPr lang="en-US" sz="2000" b="1" dirty="0">
                <a:solidFill>
                  <a:schemeClr val="accent2">
                    <a:lumMod val="75000"/>
                  </a:schemeClr>
                </a:solidFill>
                <a:latin typeface="Arial" panose="020B0604020202020204" pitchFamily="34" charset="0"/>
                <a:cs typeface="Arial" panose="020B0604020202020204" pitchFamily="34" charset="0"/>
              </a:rPr>
              <a:t> </a:t>
            </a:r>
            <a:r>
              <a:rPr lang="en-US" sz="2000" b="1" dirty="0" err="1">
                <a:solidFill>
                  <a:schemeClr val="accent2">
                    <a:lumMod val="75000"/>
                  </a:schemeClr>
                </a:solidFill>
                <a:latin typeface="Arial" panose="020B0604020202020204" pitchFamily="34" charset="0"/>
                <a:cs typeface="Arial" panose="020B0604020202020204" pitchFamily="34" charset="0"/>
              </a:rPr>
              <a:t>cặp</a:t>
            </a:r>
            <a:r>
              <a:rPr lang="en-US" sz="2000" b="1" dirty="0">
                <a:solidFill>
                  <a:schemeClr val="accent2">
                    <a:lumMod val="75000"/>
                  </a:schemeClr>
                </a:solidFill>
                <a:latin typeface="Arial" panose="020B0604020202020204" pitchFamily="34" charset="0"/>
                <a:cs typeface="Arial" panose="020B0604020202020204" pitchFamily="34" charset="0"/>
              </a:rPr>
              <a:t> </a:t>
            </a:r>
            <a:r>
              <a:rPr lang="en-US" sz="2000" b="1" dirty="0" err="1">
                <a:solidFill>
                  <a:schemeClr val="accent2">
                    <a:lumMod val="75000"/>
                  </a:schemeClr>
                </a:solidFill>
                <a:latin typeface="Arial" panose="020B0604020202020204" pitchFamily="34" charset="0"/>
                <a:cs typeface="Arial" panose="020B0604020202020204" pitchFamily="34" charset="0"/>
              </a:rPr>
              <a:t>thông</a:t>
            </a:r>
            <a:r>
              <a:rPr lang="en-US" sz="2000" b="1" dirty="0">
                <a:solidFill>
                  <a:schemeClr val="accent2">
                    <a:lumMod val="75000"/>
                  </a:schemeClr>
                </a:solidFill>
                <a:latin typeface="Arial" panose="020B0604020202020204" pitchFamily="34" charset="0"/>
                <a:cs typeface="Arial" panose="020B0604020202020204" pitchFamily="34" charset="0"/>
              </a:rPr>
              <a:t> qua </a:t>
            </a:r>
            <a:r>
              <a:rPr lang="en-US" sz="2000" b="1" dirty="0" err="1">
                <a:solidFill>
                  <a:schemeClr val="accent2">
                    <a:lumMod val="75000"/>
                  </a:schemeClr>
                </a:solidFill>
                <a:latin typeface="Arial" panose="020B0604020202020204" pitchFamily="34" charset="0"/>
                <a:cs typeface="Arial" panose="020B0604020202020204" pitchFamily="34" charset="0"/>
              </a:rPr>
              <a:t>cấu</a:t>
            </a:r>
            <a:r>
              <a:rPr lang="en-US" sz="2000" b="1" dirty="0">
                <a:solidFill>
                  <a:schemeClr val="accent2">
                    <a:lumMod val="75000"/>
                  </a:schemeClr>
                </a:solidFill>
                <a:latin typeface="Arial" panose="020B0604020202020204" pitchFamily="34" charset="0"/>
                <a:cs typeface="Arial" panose="020B0604020202020204" pitchFamily="34" charset="0"/>
              </a:rPr>
              <a:t> </a:t>
            </a:r>
            <a:r>
              <a:rPr lang="en-US" sz="2000" b="1" dirty="0" err="1">
                <a:solidFill>
                  <a:schemeClr val="accent2">
                    <a:lumMod val="75000"/>
                  </a:schemeClr>
                </a:solidFill>
                <a:latin typeface="Arial" panose="020B0604020202020204" pitchFamily="34" charset="0"/>
                <a:cs typeface="Arial" panose="020B0604020202020204" pitchFamily="34" charset="0"/>
              </a:rPr>
              <a:t>tạo</a:t>
            </a:r>
            <a:r>
              <a:rPr lang="en-US" sz="2000" b="1" dirty="0">
                <a:solidFill>
                  <a:schemeClr val="accent2">
                    <a:lumMod val="75000"/>
                  </a:schemeClr>
                </a:solidFill>
                <a:latin typeface="Arial" panose="020B0604020202020204" pitchFamily="34" charset="0"/>
                <a:cs typeface="Arial" panose="020B0604020202020204" pitchFamily="34" charset="0"/>
              </a:rPr>
              <a:t> probe </a:t>
            </a:r>
            <a:r>
              <a:rPr lang="en-US" sz="2000" b="1" dirty="0" err="1">
                <a:solidFill>
                  <a:schemeClr val="accent2">
                    <a:lumMod val="75000"/>
                  </a:schemeClr>
                </a:solidFill>
                <a:latin typeface="Arial" panose="020B0604020202020204" pitchFamily="34" charset="0"/>
                <a:cs typeface="Arial" panose="020B0604020202020204" pitchFamily="34" charset="0"/>
              </a:rPr>
              <a:t>mạch</a:t>
            </a:r>
            <a:r>
              <a:rPr lang="en-US" sz="2000" b="1" dirty="0">
                <a:solidFill>
                  <a:schemeClr val="accent2">
                    <a:lumMod val="75000"/>
                  </a:schemeClr>
                </a:solidFill>
                <a:latin typeface="Arial" panose="020B0604020202020204" pitchFamily="34" charset="0"/>
                <a:cs typeface="Arial" panose="020B0604020202020204" pitchFamily="34" charset="0"/>
              </a:rPr>
              <a:t> </a:t>
            </a:r>
            <a:r>
              <a:rPr lang="en-US" sz="2000" b="1" dirty="0" err="1">
                <a:solidFill>
                  <a:schemeClr val="accent2">
                    <a:lumMod val="75000"/>
                  </a:schemeClr>
                </a:solidFill>
                <a:latin typeface="Arial" panose="020B0604020202020204" pitchFamily="34" charset="0"/>
                <a:cs typeface="Arial" panose="020B0604020202020204" pitchFamily="34" charset="0"/>
              </a:rPr>
              <a:t>đôi</a:t>
            </a:r>
            <a:r>
              <a:rPr lang="en-US" sz="2000" b="1" dirty="0">
                <a:solidFill>
                  <a:schemeClr val="accent2">
                    <a:lumMod val="75000"/>
                  </a:schemeClr>
                </a:solidFill>
                <a:latin typeface="Arial" panose="020B0604020202020204" pitchFamily="34" charset="0"/>
                <a:cs typeface="Arial" panose="020B0604020202020204" pitchFamily="34" charset="0"/>
              </a:rPr>
              <a:t> DNA</a:t>
            </a:r>
          </a:p>
        </p:txBody>
      </p:sp>
      <p:pic>
        <p:nvPicPr>
          <p:cNvPr id="4" name="Picture 3">
            <a:extLst>
              <a:ext uri="{FF2B5EF4-FFF2-40B4-BE49-F238E27FC236}">
                <a16:creationId xmlns:a16="http://schemas.microsoft.com/office/drawing/2014/main" id="{C335884B-E47F-FBA2-5984-2BCF6C7EA4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3828" y="-144789"/>
            <a:ext cx="1147824" cy="758384"/>
          </a:xfrm>
          <a:prstGeom prst="rect">
            <a:avLst/>
          </a:prstGeom>
        </p:spPr>
      </p:pic>
    </p:spTree>
    <p:extLst>
      <p:ext uri="{BB962C8B-B14F-4D97-AF65-F5344CB8AC3E}">
        <p14:creationId xmlns:p14="http://schemas.microsoft.com/office/powerpoint/2010/main" val="16868431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7">
            <a:extLst>
              <a:ext uri="{FF2B5EF4-FFF2-40B4-BE49-F238E27FC236}">
                <a16:creationId xmlns:a16="http://schemas.microsoft.com/office/drawing/2014/main" id="{021D6099-31F1-8124-9451-C6AA70A5EED4}"/>
              </a:ext>
            </a:extLst>
          </p:cNvPr>
          <p:cNvSpPr>
            <a:spLocks noGrp="1"/>
          </p:cNvSpPr>
          <p:nvPr>
            <p:ph type="sldNum" sz="quarter" idx="12"/>
          </p:nvPr>
        </p:nvSpPr>
        <p:spPr>
          <a:xfrm>
            <a:off x="11422512" y="6387464"/>
            <a:ext cx="640080" cy="365125"/>
          </a:xfrm>
        </p:spPr>
        <p:txBody>
          <a:bodyPr/>
          <a:lstStyle/>
          <a:p>
            <a:fld id="{60553ECD-7F6D-420D-93CA-D8D15EB427AC}" type="slidenum">
              <a:rPr lang="en-US" sz="15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15</a:t>
            </a:fld>
            <a:endParaRPr lang="en-US" sz="1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81199A29-95FD-0C98-48A0-01815C9456AE}"/>
              </a:ext>
            </a:extLst>
          </p:cNvPr>
          <p:cNvSpPr txBox="1"/>
          <p:nvPr/>
        </p:nvSpPr>
        <p:spPr>
          <a:xfrm>
            <a:off x="392152" y="35459"/>
            <a:ext cx="9529212" cy="477054"/>
          </a:xfrm>
          <a:prstGeom prst="rect">
            <a:avLst/>
          </a:prstGeom>
          <a:noFill/>
        </p:spPr>
        <p:txBody>
          <a:bodyPr wrap="none" rtlCol="0">
            <a:spAutoFit/>
          </a:bodyPr>
          <a:lstStyle>
            <a:defPPr>
              <a:defRPr lang="en-US"/>
            </a:defPPr>
            <a:lvl1pPr>
              <a:defRPr sz="2500" b="1">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defRPr>
            </a:lvl1pPr>
          </a:lstStyle>
          <a:p>
            <a:r>
              <a:rPr lang="en-US" dirty="0"/>
              <a:t>GIẢI PHÁP SÀNG LỌC VÀ ĐIỀU TRỊ UNG THƯ – TWIST - RUO</a:t>
            </a:r>
            <a:endParaRPr lang="vi-VN" baseline="30000" dirty="0"/>
          </a:p>
        </p:txBody>
      </p:sp>
      <p:grpSp>
        <p:nvGrpSpPr>
          <p:cNvPr id="4" name="Google Shape;119;p5">
            <a:extLst>
              <a:ext uri="{FF2B5EF4-FFF2-40B4-BE49-F238E27FC236}">
                <a16:creationId xmlns:a16="http://schemas.microsoft.com/office/drawing/2014/main" id="{672472D1-FEBB-D7F0-1DC9-A541C1179F4A}"/>
              </a:ext>
            </a:extLst>
          </p:cNvPr>
          <p:cNvGrpSpPr/>
          <p:nvPr/>
        </p:nvGrpSpPr>
        <p:grpSpPr>
          <a:xfrm>
            <a:off x="3672473" y="1140385"/>
            <a:ext cx="6932555" cy="1294586"/>
            <a:chOff x="1230454" y="1073403"/>
            <a:chExt cx="6932555" cy="1294586"/>
          </a:xfrm>
        </p:grpSpPr>
        <p:pic>
          <p:nvPicPr>
            <p:cNvPr id="8" name="Google Shape;120;p5">
              <a:extLst>
                <a:ext uri="{FF2B5EF4-FFF2-40B4-BE49-F238E27FC236}">
                  <a16:creationId xmlns:a16="http://schemas.microsoft.com/office/drawing/2014/main" id="{D2D9AD71-F0EE-76F1-DC7D-6BA3F99C50D2}"/>
                </a:ext>
              </a:extLst>
            </p:cNvPr>
            <p:cNvPicPr preferRelativeResize="0"/>
            <p:nvPr/>
          </p:nvPicPr>
          <p:blipFill rotWithShape="1">
            <a:blip r:embed="rId3">
              <a:alphaModFix/>
            </a:blip>
            <a:srcRect t="59098"/>
            <a:stretch/>
          </p:blipFill>
          <p:spPr>
            <a:xfrm>
              <a:off x="4820084" y="1463005"/>
              <a:ext cx="3342925" cy="904984"/>
            </a:xfrm>
            <a:prstGeom prst="rect">
              <a:avLst/>
            </a:prstGeom>
            <a:noFill/>
            <a:ln>
              <a:noFill/>
            </a:ln>
          </p:spPr>
        </p:pic>
        <p:pic>
          <p:nvPicPr>
            <p:cNvPr id="9" name="Google Shape;121;p5">
              <a:extLst>
                <a:ext uri="{FF2B5EF4-FFF2-40B4-BE49-F238E27FC236}">
                  <a16:creationId xmlns:a16="http://schemas.microsoft.com/office/drawing/2014/main" id="{81D10BBD-384D-CFBE-FFCF-3A3D1BABFCAC}"/>
                </a:ext>
              </a:extLst>
            </p:cNvPr>
            <p:cNvPicPr preferRelativeResize="0"/>
            <p:nvPr/>
          </p:nvPicPr>
          <p:blipFill rotWithShape="1">
            <a:blip r:embed="rId3">
              <a:alphaModFix/>
            </a:blip>
            <a:srcRect b="46434"/>
            <a:stretch/>
          </p:blipFill>
          <p:spPr>
            <a:xfrm>
              <a:off x="1267405" y="1073403"/>
              <a:ext cx="3306392" cy="1139098"/>
            </a:xfrm>
            <a:prstGeom prst="rect">
              <a:avLst/>
            </a:prstGeom>
            <a:noFill/>
            <a:ln>
              <a:noFill/>
            </a:ln>
          </p:spPr>
        </p:pic>
        <p:pic>
          <p:nvPicPr>
            <p:cNvPr id="10" name="Google Shape;122;p5">
              <a:extLst>
                <a:ext uri="{FF2B5EF4-FFF2-40B4-BE49-F238E27FC236}">
                  <a16:creationId xmlns:a16="http://schemas.microsoft.com/office/drawing/2014/main" id="{59E4FEDA-A563-AA90-A665-8E21377F76F1}"/>
                </a:ext>
              </a:extLst>
            </p:cNvPr>
            <p:cNvPicPr preferRelativeResize="0"/>
            <p:nvPr/>
          </p:nvPicPr>
          <p:blipFill rotWithShape="1">
            <a:blip r:embed="rId3">
              <a:alphaModFix/>
            </a:blip>
            <a:srcRect t="92497" b="1"/>
            <a:stretch/>
          </p:blipFill>
          <p:spPr>
            <a:xfrm>
              <a:off x="1230454" y="2208263"/>
              <a:ext cx="3306392" cy="159510"/>
            </a:xfrm>
            <a:prstGeom prst="rect">
              <a:avLst/>
            </a:prstGeom>
            <a:noFill/>
            <a:ln>
              <a:noFill/>
            </a:ln>
          </p:spPr>
        </p:pic>
      </p:grpSp>
      <p:grpSp>
        <p:nvGrpSpPr>
          <p:cNvPr id="11" name="Google Shape;123;p5">
            <a:extLst>
              <a:ext uri="{FF2B5EF4-FFF2-40B4-BE49-F238E27FC236}">
                <a16:creationId xmlns:a16="http://schemas.microsoft.com/office/drawing/2014/main" id="{D1FF21AA-76EB-F277-E11A-C176DF1904E2}"/>
              </a:ext>
            </a:extLst>
          </p:cNvPr>
          <p:cNvGrpSpPr/>
          <p:nvPr/>
        </p:nvGrpSpPr>
        <p:grpSpPr>
          <a:xfrm>
            <a:off x="3660230" y="3163331"/>
            <a:ext cx="6957040" cy="870904"/>
            <a:chOff x="676193" y="3467041"/>
            <a:chExt cx="7985583" cy="1151076"/>
          </a:xfrm>
        </p:grpSpPr>
        <p:grpSp>
          <p:nvGrpSpPr>
            <p:cNvPr id="12" name="Google Shape;124;p5">
              <a:extLst>
                <a:ext uri="{FF2B5EF4-FFF2-40B4-BE49-F238E27FC236}">
                  <a16:creationId xmlns:a16="http://schemas.microsoft.com/office/drawing/2014/main" id="{724FBE39-12EF-EF4C-28E4-85F52348372B}"/>
                </a:ext>
              </a:extLst>
            </p:cNvPr>
            <p:cNvGrpSpPr/>
            <p:nvPr/>
          </p:nvGrpSpPr>
          <p:grpSpPr>
            <a:xfrm>
              <a:off x="676193" y="3467041"/>
              <a:ext cx="7985583" cy="1151076"/>
              <a:chOff x="639801" y="3252615"/>
              <a:chExt cx="7985583" cy="1151076"/>
            </a:xfrm>
          </p:grpSpPr>
          <p:pic>
            <p:nvPicPr>
              <p:cNvPr id="15" name="Google Shape;125;p5">
                <a:extLst>
                  <a:ext uri="{FF2B5EF4-FFF2-40B4-BE49-F238E27FC236}">
                    <a16:creationId xmlns:a16="http://schemas.microsoft.com/office/drawing/2014/main" id="{CC68315A-2B20-5DB9-EBA6-F78A0BD5D6C7}"/>
                  </a:ext>
                </a:extLst>
              </p:cNvPr>
              <p:cNvPicPr preferRelativeResize="0"/>
              <p:nvPr/>
            </p:nvPicPr>
            <p:blipFill rotWithShape="1">
              <a:blip r:embed="rId4">
                <a:alphaModFix/>
              </a:blip>
              <a:srcRect r="-1040" b="81766"/>
              <a:stretch/>
            </p:blipFill>
            <p:spPr>
              <a:xfrm>
                <a:off x="639801" y="3252615"/>
                <a:ext cx="7985583" cy="459576"/>
              </a:xfrm>
              <a:prstGeom prst="rect">
                <a:avLst/>
              </a:prstGeom>
              <a:noFill/>
              <a:ln>
                <a:noFill/>
              </a:ln>
            </p:spPr>
          </p:pic>
          <p:pic>
            <p:nvPicPr>
              <p:cNvPr id="16" name="Google Shape;126;p5">
                <a:extLst>
                  <a:ext uri="{FF2B5EF4-FFF2-40B4-BE49-F238E27FC236}">
                    <a16:creationId xmlns:a16="http://schemas.microsoft.com/office/drawing/2014/main" id="{016635C5-27F9-E33B-7FAD-A45EFD2E2D18}"/>
                  </a:ext>
                </a:extLst>
              </p:cNvPr>
              <p:cNvPicPr preferRelativeResize="0"/>
              <p:nvPr/>
            </p:nvPicPr>
            <p:blipFill rotWithShape="1">
              <a:blip r:embed="rId4">
                <a:alphaModFix/>
              </a:blip>
              <a:srcRect l="58738" t="86039" r="26646"/>
              <a:stretch/>
            </p:blipFill>
            <p:spPr>
              <a:xfrm>
                <a:off x="6003385" y="4011200"/>
                <a:ext cx="1137425" cy="333186"/>
              </a:xfrm>
              <a:prstGeom prst="rect">
                <a:avLst/>
              </a:prstGeom>
              <a:noFill/>
              <a:ln>
                <a:noFill/>
              </a:ln>
            </p:spPr>
          </p:pic>
          <p:pic>
            <p:nvPicPr>
              <p:cNvPr id="17" name="Google Shape;127;p5">
                <a:extLst>
                  <a:ext uri="{FF2B5EF4-FFF2-40B4-BE49-F238E27FC236}">
                    <a16:creationId xmlns:a16="http://schemas.microsoft.com/office/drawing/2014/main" id="{D5D5F7FC-AAF7-6A01-FDE5-B891AABA4157}"/>
                  </a:ext>
                </a:extLst>
              </p:cNvPr>
              <p:cNvPicPr preferRelativeResize="0"/>
              <p:nvPr/>
            </p:nvPicPr>
            <p:blipFill rotWithShape="1">
              <a:blip r:embed="rId4">
                <a:alphaModFix/>
              </a:blip>
              <a:srcRect l="58738" t="86039" r="26646"/>
              <a:stretch/>
            </p:blipFill>
            <p:spPr>
              <a:xfrm>
                <a:off x="1796626" y="4011200"/>
                <a:ext cx="1137425" cy="333186"/>
              </a:xfrm>
              <a:prstGeom prst="rect">
                <a:avLst/>
              </a:prstGeom>
              <a:noFill/>
              <a:ln>
                <a:noFill/>
              </a:ln>
            </p:spPr>
          </p:pic>
          <p:cxnSp>
            <p:nvCxnSpPr>
              <p:cNvPr id="18" name="Google Shape;128;p5">
                <a:extLst>
                  <a:ext uri="{FF2B5EF4-FFF2-40B4-BE49-F238E27FC236}">
                    <a16:creationId xmlns:a16="http://schemas.microsoft.com/office/drawing/2014/main" id="{7CAC0690-7488-B6FE-7EBC-592A6F85DFFA}"/>
                  </a:ext>
                </a:extLst>
              </p:cNvPr>
              <p:cNvCxnSpPr>
                <a:stCxn id="17" idx="0"/>
              </p:cNvCxnSpPr>
              <p:nvPr/>
            </p:nvCxnSpPr>
            <p:spPr>
              <a:xfrm rot="10800000">
                <a:off x="2356638" y="3712100"/>
                <a:ext cx="8700" cy="299100"/>
              </a:xfrm>
              <a:prstGeom prst="straightConnector1">
                <a:avLst/>
              </a:prstGeom>
              <a:noFill/>
              <a:ln w="38100" cap="flat" cmpd="sng">
                <a:solidFill>
                  <a:srgbClr val="1C5339"/>
                </a:solidFill>
                <a:prstDash val="solid"/>
                <a:miter lim="800000"/>
                <a:headEnd type="none" w="sm" len="sm"/>
                <a:tailEnd type="triangle" w="med" len="med"/>
              </a:ln>
            </p:spPr>
          </p:cxnSp>
          <p:cxnSp>
            <p:nvCxnSpPr>
              <p:cNvPr id="19" name="Google Shape;129;p5">
                <a:extLst>
                  <a:ext uri="{FF2B5EF4-FFF2-40B4-BE49-F238E27FC236}">
                    <a16:creationId xmlns:a16="http://schemas.microsoft.com/office/drawing/2014/main" id="{497F6C79-6CEA-724C-8B43-59C6C9096C47}"/>
                  </a:ext>
                </a:extLst>
              </p:cNvPr>
              <p:cNvCxnSpPr>
                <a:stCxn id="16" idx="0"/>
              </p:cNvCxnSpPr>
              <p:nvPr/>
            </p:nvCxnSpPr>
            <p:spPr>
              <a:xfrm rot="10800000">
                <a:off x="6566698" y="3695300"/>
                <a:ext cx="5400" cy="315900"/>
              </a:xfrm>
              <a:prstGeom prst="straightConnector1">
                <a:avLst/>
              </a:prstGeom>
              <a:noFill/>
              <a:ln w="38100" cap="flat" cmpd="sng">
                <a:solidFill>
                  <a:srgbClr val="1C5339"/>
                </a:solidFill>
                <a:prstDash val="solid"/>
                <a:miter lim="800000"/>
                <a:headEnd type="none" w="sm" len="sm"/>
                <a:tailEnd type="triangle" w="med" len="med"/>
              </a:ln>
            </p:spPr>
          </p:cxnSp>
          <p:cxnSp>
            <p:nvCxnSpPr>
              <p:cNvPr id="20" name="Google Shape;130;p5">
                <a:extLst>
                  <a:ext uri="{FF2B5EF4-FFF2-40B4-BE49-F238E27FC236}">
                    <a16:creationId xmlns:a16="http://schemas.microsoft.com/office/drawing/2014/main" id="{8196E6D2-0B88-F7D0-E3AB-5A14C8F95E18}"/>
                  </a:ext>
                </a:extLst>
              </p:cNvPr>
              <p:cNvCxnSpPr>
                <a:stCxn id="17" idx="3"/>
              </p:cNvCxnSpPr>
              <p:nvPr/>
            </p:nvCxnSpPr>
            <p:spPr>
              <a:xfrm rot="10800000" flipH="1">
                <a:off x="2934051" y="3861893"/>
                <a:ext cx="1084200" cy="315900"/>
              </a:xfrm>
              <a:prstGeom prst="straightConnector1">
                <a:avLst/>
              </a:prstGeom>
              <a:noFill/>
              <a:ln w="9525" cap="flat" cmpd="sng">
                <a:solidFill>
                  <a:srgbClr val="C00000"/>
                </a:solidFill>
                <a:prstDash val="solid"/>
                <a:miter lim="800000"/>
                <a:headEnd type="none" w="sm" len="sm"/>
                <a:tailEnd type="triangle" w="med" len="med"/>
              </a:ln>
            </p:spPr>
          </p:cxnSp>
          <p:cxnSp>
            <p:nvCxnSpPr>
              <p:cNvPr id="21" name="Google Shape;131;p5">
                <a:extLst>
                  <a:ext uri="{FF2B5EF4-FFF2-40B4-BE49-F238E27FC236}">
                    <a16:creationId xmlns:a16="http://schemas.microsoft.com/office/drawing/2014/main" id="{60A89AE8-DCC2-4783-971C-A89DC3D86D93}"/>
                  </a:ext>
                </a:extLst>
              </p:cNvPr>
              <p:cNvCxnSpPr>
                <a:stCxn id="16" idx="1"/>
              </p:cNvCxnSpPr>
              <p:nvPr/>
            </p:nvCxnSpPr>
            <p:spPr>
              <a:xfrm rot="10800000">
                <a:off x="4851385" y="3861893"/>
                <a:ext cx="1152000" cy="315900"/>
              </a:xfrm>
              <a:prstGeom prst="straightConnector1">
                <a:avLst/>
              </a:prstGeom>
              <a:noFill/>
              <a:ln w="9525" cap="flat" cmpd="sng">
                <a:solidFill>
                  <a:srgbClr val="C00000"/>
                </a:solidFill>
                <a:prstDash val="solid"/>
                <a:miter lim="800000"/>
                <a:headEnd type="none" w="sm" len="sm"/>
                <a:tailEnd type="triangle" w="med" len="med"/>
              </a:ln>
            </p:spPr>
          </p:cxnSp>
          <p:sp>
            <p:nvSpPr>
              <p:cNvPr id="22" name="Google Shape;132;p5">
                <a:extLst>
                  <a:ext uri="{FF2B5EF4-FFF2-40B4-BE49-F238E27FC236}">
                    <a16:creationId xmlns:a16="http://schemas.microsoft.com/office/drawing/2014/main" id="{02081A45-5843-7F81-58C3-10882C35E184}"/>
                  </a:ext>
                </a:extLst>
              </p:cNvPr>
              <p:cNvSpPr txBox="1"/>
              <p:nvPr/>
            </p:nvSpPr>
            <p:spPr>
              <a:xfrm>
                <a:off x="4257230" y="3712191"/>
                <a:ext cx="486000" cy="691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dirty="0">
                    <a:solidFill>
                      <a:srgbClr val="C00000"/>
                    </a:solidFill>
                    <a:latin typeface="Helvetica Neue"/>
                    <a:ea typeface="Helvetica Neue"/>
                    <a:cs typeface="Helvetica Neue"/>
                    <a:sym typeface="Helvetica Neue"/>
                  </a:rPr>
                  <a:t>X</a:t>
                </a:r>
                <a:endParaRPr sz="1400" b="0" i="0" u="none" strike="noStrike" cap="none" dirty="0">
                  <a:solidFill>
                    <a:srgbClr val="000000"/>
                  </a:solidFill>
                  <a:latin typeface="Arial"/>
                  <a:ea typeface="Arial"/>
                  <a:cs typeface="Arial"/>
                  <a:sym typeface="Arial"/>
                </a:endParaRPr>
              </a:p>
            </p:txBody>
          </p:sp>
        </p:grpSp>
        <p:pic>
          <p:nvPicPr>
            <p:cNvPr id="13" name="Google Shape;133;p5">
              <a:extLst>
                <a:ext uri="{FF2B5EF4-FFF2-40B4-BE49-F238E27FC236}">
                  <a16:creationId xmlns:a16="http://schemas.microsoft.com/office/drawing/2014/main" id="{EB1A441A-E506-6472-72A6-1B3357322279}"/>
                </a:ext>
              </a:extLst>
            </p:cNvPr>
            <p:cNvPicPr preferRelativeResize="0"/>
            <p:nvPr/>
          </p:nvPicPr>
          <p:blipFill rotWithShape="1">
            <a:blip r:embed="rId5">
              <a:alphaModFix/>
            </a:blip>
            <a:srcRect l="16511" t="1" r="72899" b="81765"/>
            <a:stretch/>
          </p:blipFill>
          <p:spPr>
            <a:xfrm>
              <a:off x="1981200" y="3467041"/>
              <a:ext cx="836843" cy="459576"/>
            </a:xfrm>
            <a:prstGeom prst="rect">
              <a:avLst/>
            </a:prstGeom>
            <a:noFill/>
            <a:ln>
              <a:noFill/>
            </a:ln>
          </p:spPr>
        </p:pic>
      </p:grpSp>
      <p:grpSp>
        <p:nvGrpSpPr>
          <p:cNvPr id="23" name="Google Shape;134;p5">
            <a:extLst>
              <a:ext uri="{FF2B5EF4-FFF2-40B4-BE49-F238E27FC236}">
                <a16:creationId xmlns:a16="http://schemas.microsoft.com/office/drawing/2014/main" id="{724E6BB1-BC8A-945D-0592-1B915B6BF208}"/>
              </a:ext>
            </a:extLst>
          </p:cNvPr>
          <p:cNvGrpSpPr/>
          <p:nvPr/>
        </p:nvGrpSpPr>
        <p:grpSpPr>
          <a:xfrm>
            <a:off x="3764740" y="4908590"/>
            <a:ext cx="6748021" cy="1094120"/>
            <a:chOff x="3888448" y="4856611"/>
            <a:chExt cx="6748021" cy="1094120"/>
          </a:xfrm>
        </p:grpSpPr>
        <p:grpSp>
          <p:nvGrpSpPr>
            <p:cNvPr id="24" name="Google Shape;135;p5">
              <a:extLst>
                <a:ext uri="{FF2B5EF4-FFF2-40B4-BE49-F238E27FC236}">
                  <a16:creationId xmlns:a16="http://schemas.microsoft.com/office/drawing/2014/main" id="{96F7648E-404C-B7A9-66C9-C7FEAED81EDE}"/>
                </a:ext>
              </a:extLst>
            </p:cNvPr>
            <p:cNvGrpSpPr/>
            <p:nvPr/>
          </p:nvGrpSpPr>
          <p:grpSpPr>
            <a:xfrm>
              <a:off x="7447182" y="4856611"/>
              <a:ext cx="3189287" cy="1094120"/>
              <a:chOff x="5032821" y="4983785"/>
              <a:chExt cx="3320099" cy="1135215"/>
            </a:xfrm>
          </p:grpSpPr>
          <p:pic>
            <p:nvPicPr>
              <p:cNvPr id="35" name="Google Shape;136;p5">
                <a:extLst>
                  <a:ext uri="{FF2B5EF4-FFF2-40B4-BE49-F238E27FC236}">
                    <a16:creationId xmlns:a16="http://schemas.microsoft.com/office/drawing/2014/main" id="{DBE5C704-DD34-5423-D491-9C32F469787D}"/>
                  </a:ext>
                </a:extLst>
              </p:cNvPr>
              <p:cNvPicPr preferRelativeResize="0"/>
              <p:nvPr/>
            </p:nvPicPr>
            <p:blipFill rotWithShape="1">
              <a:blip r:embed="rId6">
                <a:alphaModFix/>
              </a:blip>
              <a:srcRect l="65880" t="-988" r="17613" b="81765"/>
              <a:stretch/>
            </p:blipFill>
            <p:spPr>
              <a:xfrm>
                <a:off x="6039777" y="5910701"/>
                <a:ext cx="708877" cy="208299"/>
              </a:xfrm>
              <a:prstGeom prst="rect">
                <a:avLst/>
              </a:prstGeom>
              <a:noFill/>
              <a:ln>
                <a:noFill/>
              </a:ln>
            </p:spPr>
          </p:pic>
          <p:pic>
            <p:nvPicPr>
              <p:cNvPr id="36" name="Google Shape;137;p5">
                <a:extLst>
                  <a:ext uri="{FF2B5EF4-FFF2-40B4-BE49-F238E27FC236}">
                    <a16:creationId xmlns:a16="http://schemas.microsoft.com/office/drawing/2014/main" id="{DAE1C492-5BAF-03B2-BB72-A88DC541DA30}"/>
                  </a:ext>
                </a:extLst>
              </p:cNvPr>
              <p:cNvPicPr preferRelativeResize="0"/>
              <p:nvPr/>
            </p:nvPicPr>
            <p:blipFill rotWithShape="1">
              <a:blip r:embed="rId7">
                <a:alphaModFix/>
              </a:blip>
              <a:srcRect l="65880" t="-988" r="17613" b="81765"/>
              <a:stretch/>
            </p:blipFill>
            <p:spPr>
              <a:xfrm>
                <a:off x="6078639" y="5316827"/>
                <a:ext cx="708877" cy="208299"/>
              </a:xfrm>
              <a:prstGeom prst="rect">
                <a:avLst/>
              </a:prstGeom>
              <a:noFill/>
              <a:ln>
                <a:noFill/>
              </a:ln>
            </p:spPr>
          </p:pic>
          <p:pic>
            <p:nvPicPr>
              <p:cNvPr id="37" name="Google Shape;138;p5">
                <a:extLst>
                  <a:ext uri="{FF2B5EF4-FFF2-40B4-BE49-F238E27FC236}">
                    <a16:creationId xmlns:a16="http://schemas.microsoft.com/office/drawing/2014/main" id="{43F78D14-79C4-7C1F-D0A7-48372A905240}"/>
                  </a:ext>
                </a:extLst>
              </p:cNvPr>
              <p:cNvPicPr preferRelativeResize="0"/>
              <p:nvPr/>
            </p:nvPicPr>
            <p:blipFill rotWithShape="1">
              <a:blip r:embed="rId8">
                <a:alphaModFix/>
              </a:blip>
              <a:srcRect l="65880" t="198" r="17613" b="81766"/>
              <a:stretch/>
            </p:blipFill>
            <p:spPr>
              <a:xfrm>
                <a:off x="6571159" y="5588456"/>
                <a:ext cx="708877" cy="195438"/>
              </a:xfrm>
              <a:prstGeom prst="rect">
                <a:avLst/>
              </a:prstGeom>
              <a:noFill/>
              <a:ln>
                <a:noFill/>
              </a:ln>
            </p:spPr>
          </p:pic>
          <p:pic>
            <p:nvPicPr>
              <p:cNvPr id="38" name="Google Shape;139;p5">
                <a:extLst>
                  <a:ext uri="{FF2B5EF4-FFF2-40B4-BE49-F238E27FC236}">
                    <a16:creationId xmlns:a16="http://schemas.microsoft.com/office/drawing/2014/main" id="{151E630E-3797-3AB8-C91D-A788C4428F05}"/>
                  </a:ext>
                </a:extLst>
              </p:cNvPr>
              <p:cNvPicPr preferRelativeResize="0"/>
              <p:nvPr/>
            </p:nvPicPr>
            <p:blipFill rotWithShape="1">
              <a:blip r:embed="rId9">
                <a:alphaModFix/>
              </a:blip>
              <a:srcRect l="65880" t="751" r="17613" b="81766"/>
              <a:stretch/>
            </p:blipFill>
            <p:spPr>
              <a:xfrm>
                <a:off x="7588937" y="5591143"/>
                <a:ext cx="708877" cy="189442"/>
              </a:xfrm>
              <a:prstGeom prst="rect">
                <a:avLst/>
              </a:prstGeom>
              <a:noFill/>
              <a:ln>
                <a:noFill/>
              </a:ln>
            </p:spPr>
          </p:pic>
          <p:pic>
            <p:nvPicPr>
              <p:cNvPr id="39" name="Google Shape;140;p5">
                <a:extLst>
                  <a:ext uri="{FF2B5EF4-FFF2-40B4-BE49-F238E27FC236}">
                    <a16:creationId xmlns:a16="http://schemas.microsoft.com/office/drawing/2014/main" id="{6B98262F-099E-EB00-CF5D-733FAB92430C}"/>
                  </a:ext>
                </a:extLst>
              </p:cNvPr>
              <p:cNvPicPr preferRelativeResize="0"/>
              <p:nvPr/>
            </p:nvPicPr>
            <p:blipFill rotWithShape="1">
              <a:blip r:embed="rId4">
                <a:alphaModFix/>
              </a:blip>
              <a:srcRect l="65880" t="-504" r="17613" b="81765"/>
              <a:stretch/>
            </p:blipFill>
            <p:spPr>
              <a:xfrm>
                <a:off x="5241129" y="5588456"/>
                <a:ext cx="708877" cy="203057"/>
              </a:xfrm>
              <a:prstGeom prst="rect">
                <a:avLst/>
              </a:prstGeom>
              <a:noFill/>
              <a:ln>
                <a:noFill/>
              </a:ln>
            </p:spPr>
          </p:pic>
          <p:pic>
            <p:nvPicPr>
              <p:cNvPr id="40" name="Google Shape;141;p5">
                <a:extLst>
                  <a:ext uri="{FF2B5EF4-FFF2-40B4-BE49-F238E27FC236}">
                    <a16:creationId xmlns:a16="http://schemas.microsoft.com/office/drawing/2014/main" id="{22E03ADF-3017-851B-3073-09E5098AC7ED}"/>
                  </a:ext>
                </a:extLst>
              </p:cNvPr>
              <p:cNvPicPr preferRelativeResize="0"/>
              <p:nvPr/>
            </p:nvPicPr>
            <p:blipFill rotWithShape="1">
              <a:blip r:embed="rId5">
                <a:alphaModFix/>
              </a:blip>
              <a:srcRect l="65880" t="-438" r="17613" b="81766"/>
              <a:stretch/>
            </p:blipFill>
            <p:spPr>
              <a:xfrm>
                <a:off x="6216720" y="5018202"/>
                <a:ext cx="708877" cy="202345"/>
              </a:xfrm>
              <a:prstGeom prst="rect">
                <a:avLst/>
              </a:prstGeom>
              <a:noFill/>
              <a:ln>
                <a:noFill/>
              </a:ln>
            </p:spPr>
          </p:pic>
          <p:pic>
            <p:nvPicPr>
              <p:cNvPr id="41" name="Google Shape;142;p5">
                <a:extLst>
                  <a:ext uri="{FF2B5EF4-FFF2-40B4-BE49-F238E27FC236}">
                    <a16:creationId xmlns:a16="http://schemas.microsoft.com/office/drawing/2014/main" id="{C83CC879-9E49-9F13-7787-E89063CBC53C}"/>
                  </a:ext>
                </a:extLst>
              </p:cNvPr>
              <p:cNvPicPr preferRelativeResize="0"/>
              <p:nvPr/>
            </p:nvPicPr>
            <p:blipFill rotWithShape="1">
              <a:blip r:embed="rId6">
                <a:alphaModFix/>
              </a:blip>
              <a:srcRect l="16478" t="-484" r="73169" b="81766"/>
              <a:stretch/>
            </p:blipFill>
            <p:spPr>
              <a:xfrm>
                <a:off x="5412250" y="4983785"/>
                <a:ext cx="444574" cy="202839"/>
              </a:xfrm>
              <a:prstGeom prst="rect">
                <a:avLst/>
              </a:prstGeom>
              <a:noFill/>
              <a:ln>
                <a:noFill/>
              </a:ln>
            </p:spPr>
          </p:pic>
          <p:pic>
            <p:nvPicPr>
              <p:cNvPr id="42" name="Google Shape;143;p5">
                <a:extLst>
                  <a:ext uri="{FF2B5EF4-FFF2-40B4-BE49-F238E27FC236}">
                    <a16:creationId xmlns:a16="http://schemas.microsoft.com/office/drawing/2014/main" id="{61ED4E94-B563-6F89-40A2-8F7352D2F6AA}"/>
                  </a:ext>
                </a:extLst>
              </p:cNvPr>
              <p:cNvPicPr preferRelativeResize="0"/>
              <p:nvPr/>
            </p:nvPicPr>
            <p:blipFill rotWithShape="1">
              <a:blip r:embed="rId7">
                <a:alphaModFix/>
              </a:blip>
              <a:srcRect l="16478" t="-1235" r="73169" b="81766"/>
              <a:stretch/>
            </p:blipFill>
            <p:spPr>
              <a:xfrm>
                <a:off x="7261588" y="5884926"/>
                <a:ext cx="444574" cy="210995"/>
              </a:xfrm>
              <a:prstGeom prst="rect">
                <a:avLst/>
              </a:prstGeom>
              <a:noFill/>
              <a:ln>
                <a:noFill/>
              </a:ln>
            </p:spPr>
          </p:pic>
          <p:pic>
            <p:nvPicPr>
              <p:cNvPr id="43" name="Google Shape;144;p5">
                <a:extLst>
                  <a:ext uri="{FF2B5EF4-FFF2-40B4-BE49-F238E27FC236}">
                    <a16:creationId xmlns:a16="http://schemas.microsoft.com/office/drawing/2014/main" id="{3518B8F1-4C53-712A-9351-177E8C6A7EDB}"/>
                  </a:ext>
                </a:extLst>
              </p:cNvPr>
              <p:cNvPicPr preferRelativeResize="0"/>
              <p:nvPr/>
            </p:nvPicPr>
            <p:blipFill rotWithShape="1">
              <a:blip r:embed="rId8">
                <a:alphaModFix/>
              </a:blip>
              <a:srcRect l="16478" t="-704" r="73169" b="81765"/>
              <a:stretch/>
            </p:blipFill>
            <p:spPr>
              <a:xfrm>
                <a:off x="5032821" y="5264068"/>
                <a:ext cx="444574" cy="205213"/>
              </a:xfrm>
              <a:prstGeom prst="rect">
                <a:avLst/>
              </a:prstGeom>
              <a:noFill/>
              <a:ln>
                <a:noFill/>
              </a:ln>
            </p:spPr>
          </p:pic>
          <p:pic>
            <p:nvPicPr>
              <p:cNvPr id="44" name="Google Shape;145;p5">
                <a:extLst>
                  <a:ext uri="{FF2B5EF4-FFF2-40B4-BE49-F238E27FC236}">
                    <a16:creationId xmlns:a16="http://schemas.microsoft.com/office/drawing/2014/main" id="{4F49CE2C-FFA6-7931-F79F-187488F2BEF8}"/>
                  </a:ext>
                </a:extLst>
              </p:cNvPr>
              <p:cNvPicPr preferRelativeResize="0"/>
              <p:nvPr/>
            </p:nvPicPr>
            <p:blipFill rotWithShape="1">
              <a:blip r:embed="rId10">
                <a:alphaModFix/>
              </a:blip>
              <a:srcRect l="16478" t="503" r="73169" b="81765"/>
              <a:stretch/>
            </p:blipFill>
            <p:spPr>
              <a:xfrm>
                <a:off x="7266274" y="5088018"/>
                <a:ext cx="444574" cy="192138"/>
              </a:xfrm>
              <a:prstGeom prst="rect">
                <a:avLst/>
              </a:prstGeom>
              <a:noFill/>
              <a:ln>
                <a:noFill/>
              </a:ln>
            </p:spPr>
          </p:pic>
          <p:pic>
            <p:nvPicPr>
              <p:cNvPr id="45" name="Google Shape;146;p5">
                <a:extLst>
                  <a:ext uri="{FF2B5EF4-FFF2-40B4-BE49-F238E27FC236}">
                    <a16:creationId xmlns:a16="http://schemas.microsoft.com/office/drawing/2014/main" id="{EA40C2E8-E5C6-F1F9-A745-152F7069EDAB}"/>
                  </a:ext>
                </a:extLst>
              </p:cNvPr>
              <p:cNvPicPr preferRelativeResize="0"/>
              <p:nvPr/>
            </p:nvPicPr>
            <p:blipFill rotWithShape="1">
              <a:blip r:embed="rId4">
                <a:alphaModFix/>
              </a:blip>
              <a:srcRect l="16478" t="-2064" r="73169" b="81764"/>
              <a:stretch/>
            </p:blipFill>
            <p:spPr>
              <a:xfrm>
                <a:off x="7908346" y="5184087"/>
                <a:ext cx="444574" cy="219972"/>
              </a:xfrm>
              <a:prstGeom prst="rect">
                <a:avLst/>
              </a:prstGeom>
              <a:noFill/>
              <a:ln>
                <a:noFill/>
              </a:ln>
            </p:spPr>
          </p:pic>
          <p:pic>
            <p:nvPicPr>
              <p:cNvPr id="46" name="Google Shape;147;p5">
                <a:extLst>
                  <a:ext uri="{FF2B5EF4-FFF2-40B4-BE49-F238E27FC236}">
                    <a16:creationId xmlns:a16="http://schemas.microsoft.com/office/drawing/2014/main" id="{736162D8-FE86-3EB9-D0F8-F6E2A5BA18CE}"/>
                  </a:ext>
                </a:extLst>
              </p:cNvPr>
              <p:cNvPicPr preferRelativeResize="0"/>
              <p:nvPr/>
            </p:nvPicPr>
            <p:blipFill rotWithShape="1">
              <a:blip r:embed="rId5">
                <a:alphaModFix/>
              </a:blip>
              <a:srcRect l="16478" t="-438" r="73169" b="81766"/>
              <a:stretch/>
            </p:blipFill>
            <p:spPr>
              <a:xfrm>
                <a:off x="5157306" y="5882705"/>
                <a:ext cx="444574" cy="202345"/>
              </a:xfrm>
              <a:prstGeom prst="rect">
                <a:avLst/>
              </a:prstGeom>
              <a:noFill/>
              <a:ln>
                <a:noFill/>
              </a:ln>
            </p:spPr>
          </p:pic>
        </p:grpSp>
        <p:grpSp>
          <p:nvGrpSpPr>
            <p:cNvPr id="25" name="Google Shape;148;p5">
              <a:extLst>
                <a:ext uri="{FF2B5EF4-FFF2-40B4-BE49-F238E27FC236}">
                  <a16:creationId xmlns:a16="http://schemas.microsoft.com/office/drawing/2014/main" id="{F9B926D6-B121-CF9E-3686-433E4A856CFB}"/>
                </a:ext>
              </a:extLst>
            </p:cNvPr>
            <p:cNvGrpSpPr/>
            <p:nvPr/>
          </p:nvGrpSpPr>
          <p:grpSpPr>
            <a:xfrm>
              <a:off x="3888448" y="4916444"/>
              <a:ext cx="2943321" cy="974455"/>
              <a:chOff x="769610" y="5272154"/>
              <a:chExt cx="3060858" cy="974455"/>
            </a:xfrm>
          </p:grpSpPr>
          <p:pic>
            <p:nvPicPr>
              <p:cNvPr id="26" name="Google Shape;149;p5">
                <a:extLst>
                  <a:ext uri="{FF2B5EF4-FFF2-40B4-BE49-F238E27FC236}">
                    <a16:creationId xmlns:a16="http://schemas.microsoft.com/office/drawing/2014/main" id="{A051B963-10EF-6641-DCB7-FA20695CF17D}"/>
                  </a:ext>
                </a:extLst>
              </p:cNvPr>
              <p:cNvPicPr preferRelativeResize="0"/>
              <p:nvPr/>
            </p:nvPicPr>
            <p:blipFill rotWithShape="1">
              <a:blip r:embed="rId10">
                <a:alphaModFix/>
              </a:blip>
              <a:srcRect l="65880" t="-988" r="17613" b="81765"/>
              <a:stretch/>
            </p:blipFill>
            <p:spPr>
              <a:xfrm>
                <a:off x="1719630" y="6035614"/>
                <a:ext cx="708877" cy="208299"/>
              </a:xfrm>
              <a:prstGeom prst="rect">
                <a:avLst/>
              </a:prstGeom>
              <a:noFill/>
              <a:ln>
                <a:noFill/>
              </a:ln>
            </p:spPr>
          </p:pic>
          <p:pic>
            <p:nvPicPr>
              <p:cNvPr id="27" name="Google Shape;150;p5">
                <a:extLst>
                  <a:ext uri="{FF2B5EF4-FFF2-40B4-BE49-F238E27FC236}">
                    <a16:creationId xmlns:a16="http://schemas.microsoft.com/office/drawing/2014/main" id="{7064BDC8-7396-A730-FE06-FC315F1FFC11}"/>
                  </a:ext>
                </a:extLst>
              </p:cNvPr>
              <p:cNvPicPr preferRelativeResize="0"/>
              <p:nvPr/>
            </p:nvPicPr>
            <p:blipFill rotWithShape="1">
              <a:blip r:embed="rId10">
                <a:alphaModFix/>
              </a:blip>
              <a:srcRect l="65880" t="198" r="17613" b="81766"/>
              <a:stretch/>
            </p:blipFill>
            <p:spPr>
              <a:xfrm>
                <a:off x="2178356" y="5672884"/>
                <a:ext cx="644435" cy="195438"/>
              </a:xfrm>
              <a:prstGeom prst="rect">
                <a:avLst/>
              </a:prstGeom>
              <a:noFill/>
              <a:ln>
                <a:noFill/>
              </a:ln>
            </p:spPr>
          </p:pic>
          <p:pic>
            <p:nvPicPr>
              <p:cNvPr id="28" name="Google Shape;151;p5">
                <a:extLst>
                  <a:ext uri="{FF2B5EF4-FFF2-40B4-BE49-F238E27FC236}">
                    <a16:creationId xmlns:a16="http://schemas.microsoft.com/office/drawing/2014/main" id="{122F76A7-DEEF-4AF7-57E7-045B1AEB13C0}"/>
                  </a:ext>
                </a:extLst>
              </p:cNvPr>
              <p:cNvPicPr preferRelativeResize="0"/>
              <p:nvPr/>
            </p:nvPicPr>
            <p:blipFill rotWithShape="1">
              <a:blip r:embed="rId9">
                <a:alphaModFix/>
              </a:blip>
              <a:srcRect l="65880" t="-504" r="17613" b="81765"/>
              <a:stretch/>
            </p:blipFill>
            <p:spPr>
              <a:xfrm>
                <a:off x="3121591" y="5633119"/>
                <a:ext cx="708877" cy="203057"/>
              </a:xfrm>
              <a:prstGeom prst="rect">
                <a:avLst/>
              </a:prstGeom>
              <a:noFill/>
              <a:ln>
                <a:noFill/>
              </a:ln>
            </p:spPr>
          </p:pic>
          <p:pic>
            <p:nvPicPr>
              <p:cNvPr id="29" name="Google Shape;152;p5">
                <a:extLst>
                  <a:ext uri="{FF2B5EF4-FFF2-40B4-BE49-F238E27FC236}">
                    <a16:creationId xmlns:a16="http://schemas.microsoft.com/office/drawing/2014/main" id="{0F0FC3AF-9C64-4CCB-7834-260556DCA000}"/>
                  </a:ext>
                </a:extLst>
              </p:cNvPr>
              <p:cNvPicPr preferRelativeResize="0"/>
              <p:nvPr/>
            </p:nvPicPr>
            <p:blipFill rotWithShape="1">
              <a:blip r:embed="rId10">
                <a:alphaModFix/>
              </a:blip>
              <a:srcRect l="65880" t="-438" r="17613" b="81766"/>
              <a:stretch/>
            </p:blipFill>
            <p:spPr>
              <a:xfrm>
                <a:off x="769610" y="5939511"/>
                <a:ext cx="708877" cy="202345"/>
              </a:xfrm>
              <a:prstGeom prst="rect">
                <a:avLst/>
              </a:prstGeom>
              <a:noFill/>
              <a:ln>
                <a:noFill/>
              </a:ln>
            </p:spPr>
          </p:pic>
          <p:pic>
            <p:nvPicPr>
              <p:cNvPr id="30" name="Google Shape;153;p5">
                <a:extLst>
                  <a:ext uri="{FF2B5EF4-FFF2-40B4-BE49-F238E27FC236}">
                    <a16:creationId xmlns:a16="http://schemas.microsoft.com/office/drawing/2014/main" id="{86DB17E0-9BA6-2A6F-61B5-A6BC01A2DE2D}"/>
                  </a:ext>
                </a:extLst>
              </p:cNvPr>
              <p:cNvPicPr preferRelativeResize="0"/>
              <p:nvPr/>
            </p:nvPicPr>
            <p:blipFill rotWithShape="1">
              <a:blip r:embed="rId10">
                <a:alphaModFix/>
              </a:blip>
              <a:srcRect l="16478" t="-1235" r="73169" b="81766"/>
              <a:stretch/>
            </p:blipFill>
            <p:spPr>
              <a:xfrm>
                <a:off x="2919247" y="6035614"/>
                <a:ext cx="444574" cy="210995"/>
              </a:xfrm>
              <a:prstGeom prst="rect">
                <a:avLst/>
              </a:prstGeom>
              <a:noFill/>
              <a:ln>
                <a:noFill/>
              </a:ln>
            </p:spPr>
          </p:pic>
          <p:pic>
            <p:nvPicPr>
              <p:cNvPr id="31" name="Google Shape;154;p5">
                <a:extLst>
                  <a:ext uri="{FF2B5EF4-FFF2-40B4-BE49-F238E27FC236}">
                    <a16:creationId xmlns:a16="http://schemas.microsoft.com/office/drawing/2014/main" id="{C34A5A18-F270-0B76-B94D-E9EED25899C6}"/>
                  </a:ext>
                </a:extLst>
              </p:cNvPr>
              <p:cNvPicPr preferRelativeResize="0"/>
              <p:nvPr/>
            </p:nvPicPr>
            <p:blipFill rotWithShape="1">
              <a:blip r:embed="rId10">
                <a:alphaModFix/>
              </a:blip>
              <a:srcRect l="16478" t="-704" r="73169" b="81765"/>
              <a:stretch/>
            </p:blipFill>
            <p:spPr>
              <a:xfrm>
                <a:off x="1308358" y="5590439"/>
                <a:ext cx="444574" cy="205213"/>
              </a:xfrm>
              <a:prstGeom prst="rect">
                <a:avLst/>
              </a:prstGeom>
              <a:noFill/>
              <a:ln>
                <a:noFill/>
              </a:ln>
            </p:spPr>
          </p:pic>
          <p:pic>
            <p:nvPicPr>
              <p:cNvPr id="32" name="Google Shape;155;p5">
                <a:extLst>
                  <a:ext uri="{FF2B5EF4-FFF2-40B4-BE49-F238E27FC236}">
                    <a16:creationId xmlns:a16="http://schemas.microsoft.com/office/drawing/2014/main" id="{220026A7-2AEC-B8E5-E01F-B73D84F537D0}"/>
                  </a:ext>
                </a:extLst>
              </p:cNvPr>
              <p:cNvPicPr preferRelativeResize="0"/>
              <p:nvPr/>
            </p:nvPicPr>
            <p:blipFill rotWithShape="1">
              <a:blip r:embed="rId10">
                <a:alphaModFix/>
              </a:blip>
              <a:srcRect l="16478" t="503" r="73169" b="81765"/>
              <a:stretch/>
            </p:blipFill>
            <p:spPr>
              <a:xfrm>
                <a:off x="2599509" y="5294151"/>
                <a:ext cx="444574" cy="192138"/>
              </a:xfrm>
              <a:prstGeom prst="rect">
                <a:avLst/>
              </a:prstGeom>
              <a:noFill/>
              <a:ln>
                <a:noFill/>
              </a:ln>
            </p:spPr>
          </p:pic>
          <p:pic>
            <p:nvPicPr>
              <p:cNvPr id="33" name="Google Shape;156;p5">
                <a:extLst>
                  <a:ext uri="{FF2B5EF4-FFF2-40B4-BE49-F238E27FC236}">
                    <a16:creationId xmlns:a16="http://schemas.microsoft.com/office/drawing/2014/main" id="{765E1BD1-B70F-5C91-D33F-CAD4DB850DB0}"/>
                  </a:ext>
                </a:extLst>
              </p:cNvPr>
              <p:cNvPicPr preferRelativeResize="0"/>
              <p:nvPr/>
            </p:nvPicPr>
            <p:blipFill rotWithShape="1">
              <a:blip r:embed="rId10">
                <a:alphaModFix/>
              </a:blip>
              <a:srcRect l="16478" t="-2064" r="73169" b="81764"/>
              <a:stretch/>
            </p:blipFill>
            <p:spPr>
              <a:xfrm>
                <a:off x="1833899" y="5272154"/>
                <a:ext cx="444574" cy="219972"/>
              </a:xfrm>
              <a:prstGeom prst="rect">
                <a:avLst/>
              </a:prstGeom>
              <a:noFill/>
              <a:ln>
                <a:noFill/>
              </a:ln>
            </p:spPr>
          </p:pic>
          <p:pic>
            <p:nvPicPr>
              <p:cNvPr id="34" name="Google Shape;157;p5">
                <a:extLst>
                  <a:ext uri="{FF2B5EF4-FFF2-40B4-BE49-F238E27FC236}">
                    <a16:creationId xmlns:a16="http://schemas.microsoft.com/office/drawing/2014/main" id="{94A990AD-371F-572D-B06B-F9559E1AB75C}"/>
                  </a:ext>
                </a:extLst>
              </p:cNvPr>
              <p:cNvPicPr preferRelativeResize="0"/>
              <p:nvPr/>
            </p:nvPicPr>
            <p:blipFill rotWithShape="1">
              <a:blip r:embed="rId5">
                <a:alphaModFix/>
              </a:blip>
              <a:srcRect l="16478" t="-438" r="73169" b="81766"/>
              <a:stretch/>
            </p:blipFill>
            <p:spPr>
              <a:xfrm>
                <a:off x="783065" y="5340470"/>
                <a:ext cx="444574" cy="202345"/>
              </a:xfrm>
              <a:prstGeom prst="rect">
                <a:avLst/>
              </a:prstGeom>
              <a:noFill/>
              <a:ln>
                <a:noFill/>
              </a:ln>
            </p:spPr>
          </p:pic>
        </p:grpSp>
      </p:grpSp>
      <p:sp>
        <p:nvSpPr>
          <p:cNvPr id="47" name="Google Shape;158;p5">
            <a:extLst>
              <a:ext uri="{FF2B5EF4-FFF2-40B4-BE49-F238E27FC236}">
                <a16:creationId xmlns:a16="http://schemas.microsoft.com/office/drawing/2014/main" id="{2F5AD4FB-065D-1B51-7E70-C6FCDBE91072}"/>
              </a:ext>
            </a:extLst>
          </p:cNvPr>
          <p:cNvSpPr txBox="1"/>
          <p:nvPr/>
        </p:nvSpPr>
        <p:spPr>
          <a:xfrm>
            <a:off x="304800" y="1034895"/>
            <a:ext cx="2136223" cy="1505567"/>
          </a:xfrm>
          <a:prstGeom prst="rect">
            <a:avLst/>
          </a:prstGeom>
          <a:solidFill>
            <a:schemeClr val="accent1"/>
          </a:solidFill>
          <a:ln>
            <a:noFill/>
          </a:ln>
        </p:spPr>
        <p:txBody>
          <a:bodyPr spcFirstLastPara="1" wrap="square" lIns="91425" tIns="45700" rIns="91425" bIns="45700" anchor="ctr" anchorCtr="0">
            <a:noAutofit/>
          </a:bodyPr>
          <a:lstStyle/>
          <a:p>
            <a:pPr marL="0" marR="0" lvl="1" indent="0" algn="ctr" rtl="0">
              <a:lnSpc>
                <a:spcPct val="90000"/>
              </a:lnSpc>
              <a:spcBef>
                <a:spcPts val="0"/>
              </a:spcBef>
              <a:spcAft>
                <a:spcPts val="0"/>
              </a:spcAft>
              <a:buClr>
                <a:srgbClr val="2AD39B"/>
              </a:buClr>
              <a:buSzPts val="1400"/>
              <a:buFont typeface="Arial"/>
              <a:buNone/>
            </a:pPr>
            <a:r>
              <a:rPr lang="en-US" sz="1800" b="1" i="0" u="none" strike="noStrike" cap="none" dirty="0" err="1">
                <a:solidFill>
                  <a:schemeClr val="lt1"/>
                </a:solidFill>
                <a:latin typeface="Helvetica Neue"/>
                <a:ea typeface="Arial"/>
                <a:cs typeface="Arial"/>
                <a:sym typeface="Helvetica Neue"/>
              </a:rPr>
              <a:t>Độ</a:t>
            </a:r>
            <a:r>
              <a:rPr lang="en-US" sz="1800" b="1" i="0" u="none" strike="noStrike" cap="none" dirty="0">
                <a:solidFill>
                  <a:schemeClr val="lt1"/>
                </a:solidFill>
                <a:latin typeface="Helvetica Neue"/>
                <a:ea typeface="Arial"/>
                <a:cs typeface="Arial"/>
                <a:sym typeface="Helvetica Neue"/>
              </a:rPr>
              <a:t> bao </a:t>
            </a:r>
            <a:r>
              <a:rPr lang="en-US" sz="1800" b="1" i="0" u="none" strike="noStrike" cap="none" dirty="0" err="1">
                <a:solidFill>
                  <a:schemeClr val="lt1"/>
                </a:solidFill>
                <a:latin typeface="Helvetica Neue"/>
                <a:ea typeface="Arial"/>
                <a:cs typeface="Arial"/>
                <a:sym typeface="Helvetica Neue"/>
              </a:rPr>
              <a:t>phủ</a:t>
            </a:r>
            <a:r>
              <a:rPr lang="en-US" sz="1800" b="1" i="0" u="none" strike="noStrike" cap="none" dirty="0">
                <a:solidFill>
                  <a:schemeClr val="lt1"/>
                </a:solidFill>
                <a:latin typeface="Helvetica Neue"/>
                <a:ea typeface="Arial"/>
                <a:cs typeface="Arial"/>
                <a:sym typeface="Helvetica Neue"/>
              </a:rPr>
              <a:t> </a:t>
            </a:r>
            <a:r>
              <a:rPr lang="en-US" sz="1800" b="1" i="0" u="none" strike="noStrike" cap="none" dirty="0" err="1">
                <a:solidFill>
                  <a:schemeClr val="lt1"/>
                </a:solidFill>
                <a:latin typeface="Helvetica Neue"/>
                <a:ea typeface="Arial"/>
                <a:cs typeface="Arial"/>
                <a:sym typeface="Helvetica Neue"/>
              </a:rPr>
              <a:t>đồng</a:t>
            </a:r>
            <a:r>
              <a:rPr lang="en-US" sz="1800" b="1" i="0" u="none" strike="noStrike" cap="none" dirty="0">
                <a:solidFill>
                  <a:schemeClr val="lt1"/>
                </a:solidFill>
                <a:latin typeface="Helvetica Neue"/>
                <a:ea typeface="Arial"/>
                <a:cs typeface="Arial"/>
                <a:sym typeface="Helvetica Neue"/>
              </a:rPr>
              <a:t> </a:t>
            </a:r>
            <a:r>
              <a:rPr lang="en-US" sz="1800" b="1" i="0" u="none" strike="noStrike" cap="none" dirty="0" err="1">
                <a:solidFill>
                  <a:schemeClr val="lt1"/>
                </a:solidFill>
                <a:latin typeface="Helvetica Neue"/>
                <a:ea typeface="Arial"/>
                <a:cs typeface="Arial"/>
                <a:sym typeface="Helvetica Neue"/>
              </a:rPr>
              <a:t>nhất</a:t>
            </a:r>
            <a:endParaRPr sz="1800" b="1" i="0" u="none" strike="noStrike" cap="none" dirty="0">
              <a:solidFill>
                <a:srgbClr val="000000"/>
              </a:solidFill>
              <a:latin typeface="Arial"/>
              <a:ea typeface="Arial"/>
              <a:cs typeface="Arial"/>
              <a:sym typeface="Arial"/>
            </a:endParaRPr>
          </a:p>
        </p:txBody>
      </p:sp>
      <p:sp>
        <p:nvSpPr>
          <p:cNvPr id="48" name="Google Shape;159;p5">
            <a:extLst>
              <a:ext uri="{FF2B5EF4-FFF2-40B4-BE49-F238E27FC236}">
                <a16:creationId xmlns:a16="http://schemas.microsoft.com/office/drawing/2014/main" id="{E30AF341-EA27-E069-1EF5-4C4DF7B1B734}"/>
              </a:ext>
            </a:extLst>
          </p:cNvPr>
          <p:cNvSpPr txBox="1"/>
          <p:nvPr/>
        </p:nvSpPr>
        <p:spPr>
          <a:xfrm>
            <a:off x="304800" y="2846000"/>
            <a:ext cx="2136223" cy="1505567"/>
          </a:xfrm>
          <a:prstGeom prst="rect">
            <a:avLst/>
          </a:prstGeom>
          <a:solidFill>
            <a:schemeClr val="accent2"/>
          </a:solidFill>
          <a:ln>
            <a:noFill/>
          </a:ln>
        </p:spPr>
        <p:txBody>
          <a:bodyPr spcFirstLastPara="1" wrap="square" lIns="91425" tIns="45700" rIns="91425" bIns="45700" anchor="ctr" anchorCtr="0">
            <a:noAutofit/>
          </a:bodyPr>
          <a:lstStyle/>
          <a:p>
            <a:pPr marL="0" marR="0" lvl="1" indent="0" algn="ctr" rtl="0">
              <a:lnSpc>
                <a:spcPct val="90000"/>
              </a:lnSpc>
              <a:spcBef>
                <a:spcPts val="0"/>
              </a:spcBef>
              <a:spcAft>
                <a:spcPts val="0"/>
              </a:spcAft>
              <a:buClr>
                <a:srgbClr val="2AD39B"/>
              </a:buClr>
              <a:buSzPts val="1400"/>
              <a:buFont typeface="Arial"/>
              <a:buNone/>
            </a:pPr>
            <a:r>
              <a:rPr lang="en-US" b="1" dirty="0" err="1">
                <a:solidFill>
                  <a:schemeClr val="lt1"/>
                </a:solidFill>
                <a:latin typeface="Helvetica Neue"/>
                <a:ea typeface="Arial"/>
                <a:cs typeface="Arial"/>
                <a:sym typeface="Helvetica Neue"/>
              </a:rPr>
              <a:t>Đặc</a:t>
            </a:r>
            <a:r>
              <a:rPr lang="en-US" b="1" dirty="0">
                <a:solidFill>
                  <a:schemeClr val="lt1"/>
                </a:solidFill>
                <a:latin typeface="Helvetica Neue"/>
                <a:ea typeface="Arial"/>
                <a:cs typeface="Arial"/>
                <a:sym typeface="Helvetica Neue"/>
              </a:rPr>
              <a:t> </a:t>
            </a:r>
            <a:r>
              <a:rPr lang="en-US" b="1" dirty="0" err="1">
                <a:solidFill>
                  <a:schemeClr val="lt1"/>
                </a:solidFill>
                <a:latin typeface="Helvetica Neue"/>
                <a:ea typeface="Arial"/>
                <a:cs typeface="Arial"/>
                <a:sym typeface="Helvetica Neue"/>
              </a:rPr>
              <a:t>hiệu</a:t>
            </a:r>
            <a:endParaRPr sz="1800" b="1" i="0" u="none" strike="noStrike" cap="none" dirty="0">
              <a:solidFill>
                <a:srgbClr val="000000"/>
              </a:solidFill>
              <a:latin typeface="Arial"/>
              <a:ea typeface="Arial"/>
              <a:cs typeface="Arial"/>
              <a:sym typeface="Arial"/>
            </a:endParaRPr>
          </a:p>
        </p:txBody>
      </p:sp>
      <p:sp>
        <p:nvSpPr>
          <p:cNvPr id="49" name="Google Shape;160;p5">
            <a:extLst>
              <a:ext uri="{FF2B5EF4-FFF2-40B4-BE49-F238E27FC236}">
                <a16:creationId xmlns:a16="http://schemas.microsoft.com/office/drawing/2014/main" id="{1610AB10-FCF4-E9BF-A276-A19DE8E4DE15}"/>
              </a:ext>
            </a:extLst>
          </p:cNvPr>
          <p:cNvSpPr txBox="1"/>
          <p:nvPr/>
        </p:nvSpPr>
        <p:spPr>
          <a:xfrm>
            <a:off x="304800" y="4657107"/>
            <a:ext cx="2136223" cy="1505567"/>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lt1"/>
              </a:buClr>
              <a:buSzPts val="1400"/>
              <a:buFont typeface="Arial"/>
              <a:buNone/>
            </a:pPr>
            <a:r>
              <a:rPr lang="en-US" sz="1800" b="1" i="0" u="none" strike="noStrike" cap="none" dirty="0" err="1">
                <a:solidFill>
                  <a:schemeClr val="lt1"/>
                </a:solidFill>
                <a:latin typeface="Helvetica Neue"/>
                <a:ea typeface="Helvetica Neue"/>
                <a:cs typeface="Helvetica Neue"/>
                <a:sym typeface="Helvetica Neue"/>
              </a:rPr>
              <a:t>Tính</a:t>
            </a:r>
            <a:r>
              <a:rPr lang="en-US" sz="1800" b="1" i="0" u="none" strike="noStrike" cap="none" dirty="0">
                <a:solidFill>
                  <a:schemeClr val="lt1"/>
                </a:solidFill>
                <a:latin typeface="Helvetica Neue"/>
                <a:ea typeface="Helvetica Neue"/>
                <a:cs typeface="Helvetica Neue"/>
                <a:sym typeface="Helvetica Neue"/>
              </a:rPr>
              <a:t> </a:t>
            </a:r>
            <a:r>
              <a:rPr lang="en-US" sz="1800" b="1" i="0" u="none" strike="noStrike" cap="none" dirty="0" err="1">
                <a:solidFill>
                  <a:schemeClr val="lt1"/>
                </a:solidFill>
                <a:latin typeface="Helvetica Neue"/>
                <a:ea typeface="Helvetica Neue"/>
                <a:cs typeface="Helvetica Neue"/>
                <a:sym typeface="Helvetica Neue"/>
              </a:rPr>
              <a:t>phức</a:t>
            </a:r>
            <a:r>
              <a:rPr lang="en-US" sz="1800" b="1" i="0" u="none" strike="noStrike" cap="none" dirty="0">
                <a:solidFill>
                  <a:schemeClr val="lt1"/>
                </a:solidFill>
                <a:latin typeface="Helvetica Neue"/>
                <a:ea typeface="Helvetica Neue"/>
                <a:cs typeface="Helvetica Neue"/>
                <a:sym typeface="Helvetica Neue"/>
              </a:rPr>
              <a:t> </a:t>
            </a:r>
            <a:r>
              <a:rPr lang="en-US" sz="1800" b="1" i="0" u="none" strike="noStrike" cap="none" dirty="0" err="1">
                <a:solidFill>
                  <a:schemeClr val="lt1"/>
                </a:solidFill>
                <a:latin typeface="Helvetica Neue"/>
                <a:ea typeface="Helvetica Neue"/>
                <a:cs typeface="Helvetica Neue"/>
                <a:sym typeface="Helvetica Neue"/>
              </a:rPr>
              <a:t>tạp</a:t>
            </a:r>
            <a:r>
              <a:rPr lang="en-US" sz="1800" b="1" i="0" u="none" strike="noStrike" cap="none" dirty="0">
                <a:solidFill>
                  <a:schemeClr val="lt1"/>
                </a:solidFill>
                <a:latin typeface="Helvetica Neue"/>
                <a:ea typeface="Helvetica Neue"/>
                <a:cs typeface="Helvetica Neue"/>
                <a:sym typeface="Helvetica Neue"/>
              </a:rPr>
              <a:t> </a:t>
            </a:r>
            <a:r>
              <a:rPr lang="en-US" sz="1800" b="1" i="0" u="none" strike="noStrike" cap="none" dirty="0" err="1">
                <a:solidFill>
                  <a:schemeClr val="lt1"/>
                </a:solidFill>
                <a:latin typeface="Helvetica Neue"/>
                <a:ea typeface="Helvetica Neue"/>
                <a:cs typeface="Helvetica Neue"/>
                <a:sym typeface="Helvetica Neue"/>
              </a:rPr>
              <a:t>của</a:t>
            </a:r>
            <a:r>
              <a:rPr lang="en-US" sz="1800" b="1" i="0" u="none" strike="noStrike" cap="none" dirty="0">
                <a:solidFill>
                  <a:schemeClr val="lt1"/>
                </a:solidFill>
                <a:latin typeface="Helvetica Neue"/>
                <a:ea typeface="Helvetica Neue"/>
                <a:cs typeface="Helvetica Neue"/>
                <a:sym typeface="Helvetica Neue"/>
              </a:rPr>
              <a:t> </a:t>
            </a:r>
            <a:r>
              <a:rPr lang="en-US" sz="1800" b="1" i="0" u="none" strike="noStrike" cap="none" dirty="0" err="1">
                <a:solidFill>
                  <a:schemeClr val="lt1"/>
                </a:solidFill>
                <a:latin typeface="Helvetica Neue"/>
                <a:ea typeface="Helvetica Neue"/>
                <a:cs typeface="Helvetica Neue"/>
                <a:sym typeface="Helvetica Neue"/>
              </a:rPr>
              <a:t>thư</a:t>
            </a:r>
            <a:r>
              <a:rPr lang="en-US" sz="1800" b="1" i="0" u="none" strike="noStrike" cap="none" dirty="0">
                <a:solidFill>
                  <a:schemeClr val="lt1"/>
                </a:solidFill>
                <a:latin typeface="Helvetica Neue"/>
                <a:ea typeface="Helvetica Neue"/>
                <a:cs typeface="Helvetica Neue"/>
                <a:sym typeface="Helvetica Neue"/>
              </a:rPr>
              <a:t> </a:t>
            </a:r>
            <a:r>
              <a:rPr lang="en-US" sz="1800" b="1" i="0" u="none" strike="noStrike" cap="none" dirty="0" err="1">
                <a:solidFill>
                  <a:schemeClr val="lt1"/>
                </a:solidFill>
                <a:latin typeface="Helvetica Neue"/>
                <a:ea typeface="Helvetica Neue"/>
                <a:cs typeface="Helvetica Neue"/>
                <a:sym typeface="Helvetica Neue"/>
              </a:rPr>
              <a:t>viện</a:t>
            </a:r>
            <a:endParaRPr sz="1800" b="1" i="0" u="none" strike="noStrike" cap="none" dirty="0">
              <a:solidFill>
                <a:schemeClr val="lt1"/>
              </a:solidFill>
              <a:latin typeface="Helvetica Neue"/>
              <a:ea typeface="Helvetica Neue"/>
              <a:cs typeface="Helvetica Neue"/>
              <a:sym typeface="Helvetica Neue"/>
            </a:endParaRPr>
          </a:p>
        </p:txBody>
      </p:sp>
      <p:cxnSp>
        <p:nvCxnSpPr>
          <p:cNvPr id="50" name="Google Shape;161;p5">
            <a:extLst>
              <a:ext uri="{FF2B5EF4-FFF2-40B4-BE49-F238E27FC236}">
                <a16:creationId xmlns:a16="http://schemas.microsoft.com/office/drawing/2014/main" id="{5659EFDC-D03F-B203-4160-462061AE1A95}"/>
              </a:ext>
            </a:extLst>
          </p:cNvPr>
          <p:cNvCxnSpPr/>
          <p:nvPr/>
        </p:nvCxnSpPr>
        <p:spPr>
          <a:xfrm rot="10800000">
            <a:off x="304800" y="2693231"/>
            <a:ext cx="11582400" cy="0"/>
          </a:xfrm>
          <a:prstGeom prst="straightConnector1">
            <a:avLst/>
          </a:prstGeom>
          <a:noFill/>
          <a:ln w="19050" cap="rnd" cmpd="sng">
            <a:solidFill>
              <a:srgbClr val="BFBFBF"/>
            </a:solidFill>
            <a:prstDash val="dot"/>
            <a:round/>
            <a:headEnd type="none" w="sm" len="sm"/>
            <a:tailEnd type="none" w="sm" len="sm"/>
          </a:ln>
        </p:spPr>
      </p:cxnSp>
      <p:cxnSp>
        <p:nvCxnSpPr>
          <p:cNvPr id="51" name="Google Shape;162;p5">
            <a:extLst>
              <a:ext uri="{FF2B5EF4-FFF2-40B4-BE49-F238E27FC236}">
                <a16:creationId xmlns:a16="http://schemas.microsoft.com/office/drawing/2014/main" id="{360688A1-1F6C-745F-2107-F055463429A5}"/>
              </a:ext>
            </a:extLst>
          </p:cNvPr>
          <p:cNvCxnSpPr/>
          <p:nvPr/>
        </p:nvCxnSpPr>
        <p:spPr>
          <a:xfrm rot="10800000">
            <a:off x="304800" y="4504336"/>
            <a:ext cx="11582400" cy="0"/>
          </a:xfrm>
          <a:prstGeom prst="straightConnector1">
            <a:avLst/>
          </a:prstGeom>
          <a:noFill/>
          <a:ln w="19050" cap="rnd" cmpd="sng">
            <a:solidFill>
              <a:srgbClr val="BFBFBF"/>
            </a:solidFill>
            <a:prstDash val="dot"/>
            <a:round/>
            <a:headEnd type="none" w="sm" len="sm"/>
            <a:tailEnd type="none" w="sm" len="sm"/>
          </a:ln>
        </p:spPr>
      </p:cxnSp>
      <p:cxnSp>
        <p:nvCxnSpPr>
          <p:cNvPr id="52" name="Straight Connector 51">
            <a:extLst>
              <a:ext uri="{FF2B5EF4-FFF2-40B4-BE49-F238E27FC236}">
                <a16:creationId xmlns:a16="http://schemas.microsoft.com/office/drawing/2014/main" id="{2585A983-880A-428B-4192-3542A037FC96}"/>
              </a:ext>
            </a:extLst>
          </p:cNvPr>
          <p:cNvCxnSpPr/>
          <p:nvPr/>
        </p:nvCxnSpPr>
        <p:spPr>
          <a:xfrm>
            <a:off x="294967" y="6170279"/>
            <a:ext cx="11503743"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C7987FB-F8CE-89AB-5C3B-EFFB822777F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493828" y="-144789"/>
            <a:ext cx="1147824" cy="758384"/>
          </a:xfrm>
          <a:prstGeom prst="rect">
            <a:avLst/>
          </a:prstGeom>
        </p:spPr>
      </p:pic>
    </p:spTree>
    <p:extLst>
      <p:ext uri="{BB962C8B-B14F-4D97-AF65-F5344CB8AC3E}">
        <p14:creationId xmlns:p14="http://schemas.microsoft.com/office/powerpoint/2010/main" val="18035251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9"/>
          <p:cNvSpPr txBox="1">
            <a:spLocks noGrp="1"/>
          </p:cNvSpPr>
          <p:nvPr>
            <p:ph type="title"/>
          </p:nvPr>
        </p:nvSpPr>
        <p:spPr>
          <a:xfrm>
            <a:off x="550355" y="98222"/>
            <a:ext cx="9278620" cy="397545"/>
          </a:xfrm>
          <a:prstGeom prst="rect">
            <a:avLst/>
          </a:prstGeom>
        </p:spPr>
        <p:txBody>
          <a:bodyPr vert="horz" wrap="square" lIns="0" tIns="12700" rIns="0" bIns="0" rtlCol="0">
            <a:spAutoFit/>
          </a:bodyPr>
          <a:lstStyle/>
          <a:p>
            <a:pPr>
              <a:lnSpc>
                <a:spcPct val="100000"/>
              </a:lnSpc>
              <a:spcBef>
                <a:spcPts val="100"/>
              </a:spcBef>
            </a:pPr>
            <a:r>
              <a:rPr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GIẢI PHÁP SÀNG LỌC VÀ ĐIỀU TRỊ UNG THƯ – TWIST - RUO</a:t>
            </a:r>
          </a:p>
        </p:txBody>
      </p:sp>
      <p:graphicFrame>
        <p:nvGraphicFramePr>
          <p:cNvPr id="10" name="object 10"/>
          <p:cNvGraphicFramePr>
            <a:graphicFrameLocks noGrp="1"/>
          </p:cNvGraphicFramePr>
          <p:nvPr>
            <p:extLst>
              <p:ext uri="{D42A27DB-BD31-4B8C-83A1-F6EECF244321}">
                <p14:modId xmlns:p14="http://schemas.microsoft.com/office/powerpoint/2010/main" val="2360931664"/>
              </p:ext>
            </p:extLst>
          </p:nvPr>
        </p:nvGraphicFramePr>
        <p:xfrm>
          <a:off x="663765" y="651275"/>
          <a:ext cx="10977880" cy="6158548"/>
        </p:xfrm>
        <a:graphic>
          <a:graphicData uri="http://schemas.openxmlformats.org/drawingml/2006/table">
            <a:tbl>
              <a:tblPr firstRow="1" bandRow="1">
                <a:tableStyleId>{16D9F66E-5EB9-4882-86FB-DCBF35E3C3E4}</a:tableStyleId>
              </a:tblPr>
              <a:tblGrid>
                <a:gridCol w="3249474">
                  <a:extLst>
                    <a:ext uri="{9D8B030D-6E8A-4147-A177-3AD203B41FA5}">
                      <a16:colId xmlns:a16="http://schemas.microsoft.com/office/drawing/2014/main" val="20000"/>
                    </a:ext>
                  </a:extLst>
                </a:gridCol>
                <a:gridCol w="5879690">
                  <a:extLst>
                    <a:ext uri="{9D8B030D-6E8A-4147-A177-3AD203B41FA5}">
                      <a16:colId xmlns:a16="http://schemas.microsoft.com/office/drawing/2014/main" val="20001"/>
                    </a:ext>
                  </a:extLst>
                </a:gridCol>
                <a:gridCol w="1848716">
                  <a:extLst>
                    <a:ext uri="{9D8B030D-6E8A-4147-A177-3AD203B41FA5}">
                      <a16:colId xmlns:a16="http://schemas.microsoft.com/office/drawing/2014/main" val="1950885974"/>
                    </a:ext>
                  </a:extLst>
                </a:gridCol>
              </a:tblGrid>
              <a:tr h="390234">
                <a:tc>
                  <a:txBody>
                    <a:bodyPr/>
                    <a:lstStyle/>
                    <a:p>
                      <a:pPr marL="91440" algn="ctr">
                        <a:lnSpc>
                          <a:spcPct val="100000"/>
                        </a:lnSpc>
                        <a:spcBef>
                          <a:spcPts val="600"/>
                        </a:spcBef>
                        <a:spcAft>
                          <a:spcPts val="600"/>
                        </a:spcAft>
                      </a:pPr>
                      <a:r>
                        <a:rPr sz="1800" b="1" spc="0" baseline="0" dirty="0"/>
                        <a:t>Panel</a:t>
                      </a:r>
                      <a:endParaRPr sz="1800" spc="0" baseline="0" dirty="0">
                        <a:latin typeface="+mn-lt"/>
                        <a:cs typeface="Arial"/>
                      </a:endParaRPr>
                    </a:p>
                  </a:txBody>
                  <a:tcPr marL="0" marR="0" marT="565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algn="ctr">
                        <a:lnSpc>
                          <a:spcPct val="100000"/>
                        </a:lnSpc>
                        <a:spcBef>
                          <a:spcPts val="600"/>
                        </a:spcBef>
                        <a:spcAft>
                          <a:spcPts val="600"/>
                        </a:spcAft>
                      </a:pPr>
                      <a:r>
                        <a:rPr sz="1800" b="1" spc="0" baseline="0" dirty="0"/>
                        <a:t>Mô tả đặc điểm</a:t>
                      </a:r>
                      <a:endParaRPr sz="1800" spc="0" baseline="0" dirty="0">
                        <a:latin typeface="+mn-lt"/>
                        <a:cs typeface="Arial"/>
                      </a:endParaRPr>
                    </a:p>
                  </a:txBody>
                  <a:tcPr marL="0" marR="0" marT="565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algn="ctr">
                        <a:lnSpc>
                          <a:spcPct val="100000"/>
                        </a:lnSpc>
                        <a:spcBef>
                          <a:spcPts val="600"/>
                        </a:spcBef>
                        <a:spcAft>
                          <a:spcPts val="600"/>
                        </a:spcAft>
                      </a:pPr>
                      <a:r>
                        <a:rPr lang="en-US" sz="1800" spc="0" baseline="0" dirty="0" err="1">
                          <a:latin typeface="+mn-lt"/>
                          <a:cs typeface="Arial"/>
                        </a:rPr>
                        <a:t>Đột</a:t>
                      </a:r>
                      <a:r>
                        <a:rPr lang="en-US" sz="1800" spc="0" baseline="0" dirty="0">
                          <a:latin typeface="+mn-lt"/>
                          <a:cs typeface="Arial"/>
                        </a:rPr>
                        <a:t> </a:t>
                      </a:r>
                      <a:r>
                        <a:rPr lang="en-US" sz="1800" spc="0" baseline="0" dirty="0" err="1">
                          <a:latin typeface="+mn-lt"/>
                          <a:cs typeface="Arial"/>
                        </a:rPr>
                        <a:t>biến</a:t>
                      </a:r>
                      <a:endParaRPr sz="1800" spc="0" baseline="0" dirty="0">
                        <a:latin typeface="+mn-lt"/>
                        <a:cs typeface="Arial"/>
                      </a:endParaRPr>
                    </a:p>
                  </a:txBody>
                  <a:tcPr marL="0" marR="0" marT="56515"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294289">
                <a:tc>
                  <a:txBody>
                    <a:bodyPr/>
                    <a:lstStyle/>
                    <a:p>
                      <a:pPr marL="91440">
                        <a:lnSpc>
                          <a:spcPct val="100000"/>
                        </a:lnSpc>
                        <a:spcBef>
                          <a:spcPts val="600"/>
                        </a:spcBef>
                        <a:spcAft>
                          <a:spcPts val="600"/>
                        </a:spcAft>
                      </a:pPr>
                      <a:r>
                        <a:rPr lang="en-US" sz="1800" spc="0" baseline="0" dirty="0"/>
                        <a:t>CTG</a:t>
                      </a:r>
                      <a:r>
                        <a:rPr sz="1800" spc="0" baseline="0" dirty="0"/>
                        <a:t>N Hereditary Oncology Panel</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a:lnSpc>
                          <a:spcPct val="100000"/>
                        </a:lnSpc>
                        <a:spcBef>
                          <a:spcPts val="600"/>
                        </a:spcBef>
                        <a:spcAft>
                          <a:spcPts val="600"/>
                        </a:spcAft>
                        <a:tabLst>
                          <a:tab pos="258445" algn="l"/>
                        </a:tabLst>
                      </a:pPr>
                      <a:r>
                        <a:rPr sz="1800" spc="0" baseline="0" dirty="0"/>
                        <a:t>Bao </a:t>
                      </a:r>
                      <a:r>
                        <a:rPr sz="1800" spc="0" baseline="0" dirty="0" err="1"/>
                        <a:t>gồm</a:t>
                      </a:r>
                      <a:r>
                        <a:rPr sz="1800" spc="0" baseline="0" dirty="0"/>
                        <a:t> </a:t>
                      </a:r>
                      <a:r>
                        <a:rPr lang="en-US" sz="1800" spc="0" baseline="0" dirty="0"/>
                        <a:t>72</a:t>
                      </a:r>
                      <a:r>
                        <a:rPr sz="1800" spc="0" baseline="0" dirty="0"/>
                        <a:t> gen liên quan đến các hội chứng dễ mắc khối u di truyền, bao gồm </a:t>
                      </a:r>
                      <a:r>
                        <a:rPr sz="1800" spc="0" baseline="0" dirty="0" err="1"/>
                        <a:t>ung</a:t>
                      </a:r>
                      <a:r>
                        <a:rPr sz="1800" spc="0" baseline="0" dirty="0"/>
                        <a:t> </a:t>
                      </a:r>
                      <a:r>
                        <a:rPr sz="1800" spc="0" baseline="0" dirty="0" err="1"/>
                        <a:t>thư</a:t>
                      </a:r>
                      <a:r>
                        <a:rPr lang="en-US" sz="1800" spc="0" baseline="0" dirty="0"/>
                        <a:t> </a:t>
                      </a:r>
                      <a:r>
                        <a:rPr sz="1800" spc="0" baseline="0" dirty="0" err="1"/>
                        <a:t>vú</a:t>
                      </a:r>
                      <a:r>
                        <a:rPr sz="1800" spc="0" baseline="0" dirty="0"/>
                        <a:t>, khối u đường tiêu hóa, hội chứng Li-Fraumeni, MEN1, MEN2 và u cận hạch (dựa trên cơ  sở dữ liệu Centogene, ClinVar, OMIM)</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a:lnSpc>
                          <a:spcPct val="100000"/>
                        </a:lnSpc>
                        <a:spcBef>
                          <a:spcPts val="600"/>
                        </a:spcBef>
                        <a:spcAft>
                          <a:spcPts val="600"/>
                        </a:spcAft>
                        <a:tabLst>
                          <a:tab pos="258445" algn="l"/>
                        </a:tabLst>
                      </a:pPr>
                      <a:r>
                        <a:rPr lang="en-US" sz="1800" spc="0" baseline="0" dirty="0">
                          <a:latin typeface="+mn-lt"/>
                          <a:cs typeface="Arial"/>
                        </a:rPr>
                        <a:t>Germline</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894805">
                <a:tc>
                  <a:txBody>
                    <a:bodyPr/>
                    <a:lstStyle/>
                    <a:p>
                      <a:pPr marL="91440">
                        <a:lnSpc>
                          <a:spcPct val="100000"/>
                        </a:lnSpc>
                        <a:spcBef>
                          <a:spcPts val="600"/>
                        </a:spcBef>
                        <a:spcAft>
                          <a:spcPts val="600"/>
                        </a:spcAft>
                      </a:pPr>
                      <a:r>
                        <a:rPr lang="en-US" sz="1800" spc="0" baseline="0" dirty="0"/>
                        <a:t>Twist Alliance Clinical Research Exome - 34.9 MB</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marR="173355">
                        <a:lnSpc>
                          <a:spcPct val="100000"/>
                        </a:lnSpc>
                        <a:spcBef>
                          <a:spcPts val="600"/>
                        </a:spcBef>
                        <a:spcAft>
                          <a:spcPts val="600"/>
                        </a:spcAft>
                      </a:pPr>
                      <a:r>
                        <a:rPr lang="en-US" sz="1800" spc="0" baseline="0" dirty="0"/>
                        <a:t>Panel whole </a:t>
                      </a:r>
                      <a:r>
                        <a:rPr lang="en-US" sz="1800" spc="0" baseline="0" dirty="0" err="1"/>
                        <a:t>exone</a:t>
                      </a:r>
                      <a:r>
                        <a:rPr lang="en-US" sz="1800" spc="0" baseline="0" dirty="0"/>
                        <a:t> </a:t>
                      </a:r>
                      <a:r>
                        <a:rPr lang="en-US" sz="1800" spc="0" baseline="0" dirty="0" err="1"/>
                        <a:t>hợp</a:t>
                      </a:r>
                      <a:r>
                        <a:rPr lang="en-US" sz="1800" spc="0" baseline="0" dirty="0"/>
                        <a:t> </a:t>
                      </a:r>
                      <a:r>
                        <a:rPr lang="en-US" sz="1800" spc="0" baseline="0" dirty="0" err="1"/>
                        <a:t>tác</a:t>
                      </a:r>
                      <a:r>
                        <a:rPr lang="en-US" sz="1800" spc="0" baseline="0" dirty="0"/>
                        <a:t> </a:t>
                      </a:r>
                      <a:r>
                        <a:rPr lang="en-US" sz="1800" spc="0" baseline="0" dirty="0" err="1"/>
                        <a:t>với</a:t>
                      </a:r>
                      <a:r>
                        <a:rPr lang="en-US" sz="1800" spc="0" baseline="0" dirty="0"/>
                        <a:t> </a:t>
                      </a:r>
                      <a:r>
                        <a:rPr lang="en-US" sz="1800" b="0" kern="1200" spc="0" baseline="0" dirty="0">
                          <a:solidFill>
                            <a:schemeClr val="tx1"/>
                          </a:solidFill>
                          <a:effectLst/>
                        </a:rPr>
                        <a:t>Broad Institute Genomics Platform</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marR="173355">
                        <a:lnSpc>
                          <a:spcPct val="100000"/>
                        </a:lnSpc>
                        <a:spcBef>
                          <a:spcPts val="600"/>
                        </a:spcBef>
                        <a:spcAft>
                          <a:spcPts val="600"/>
                        </a:spcAft>
                      </a:pPr>
                      <a:r>
                        <a:rPr lang="en-US" sz="1800" spc="0" baseline="0" dirty="0">
                          <a:latin typeface="+mn-lt"/>
                          <a:cs typeface="Arial"/>
                        </a:rPr>
                        <a:t>Germline</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1552603"/>
                  </a:ext>
                </a:extLst>
              </a:tr>
              <a:tr h="894805">
                <a:tc>
                  <a:txBody>
                    <a:bodyPr/>
                    <a:lstStyle/>
                    <a:p>
                      <a:pPr marL="91440">
                        <a:lnSpc>
                          <a:spcPct val="100000"/>
                        </a:lnSpc>
                        <a:spcBef>
                          <a:spcPts val="600"/>
                        </a:spcBef>
                        <a:spcAft>
                          <a:spcPts val="600"/>
                        </a:spcAft>
                      </a:pPr>
                      <a:r>
                        <a:rPr lang="en-US" sz="1800" spc="0" baseline="0" dirty="0">
                          <a:latin typeface="+mn-lt"/>
                          <a:cs typeface="Arial"/>
                        </a:rPr>
                        <a:t>Twist Solid Tumor 85 genes</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marR="173355">
                        <a:lnSpc>
                          <a:spcPct val="100000"/>
                        </a:lnSpc>
                        <a:spcBef>
                          <a:spcPts val="600"/>
                        </a:spcBef>
                        <a:spcAft>
                          <a:spcPts val="600"/>
                        </a:spcAft>
                      </a:pPr>
                      <a:r>
                        <a:rPr lang="en-US" sz="1800" spc="0" baseline="0" dirty="0">
                          <a:latin typeface="+mn-lt"/>
                          <a:cs typeface="Arial"/>
                        </a:rPr>
                        <a:t>Bao </a:t>
                      </a:r>
                      <a:r>
                        <a:rPr lang="en-US" sz="1800" spc="0" baseline="0" dirty="0" err="1">
                          <a:latin typeface="+mn-lt"/>
                          <a:cs typeface="Arial"/>
                        </a:rPr>
                        <a:t>gồm</a:t>
                      </a:r>
                      <a:r>
                        <a:rPr lang="en-US" sz="1800" spc="0" baseline="0" dirty="0">
                          <a:latin typeface="+mn-lt"/>
                          <a:cs typeface="Arial"/>
                        </a:rPr>
                        <a:t> 85 gene </a:t>
                      </a:r>
                      <a:r>
                        <a:rPr lang="en-US" sz="1800" spc="0" baseline="0" dirty="0" err="1">
                          <a:latin typeface="+mn-lt"/>
                          <a:cs typeface="Arial"/>
                        </a:rPr>
                        <a:t>liên</a:t>
                      </a:r>
                      <a:r>
                        <a:rPr lang="en-US" sz="1800" spc="0" baseline="0" dirty="0">
                          <a:latin typeface="+mn-lt"/>
                          <a:cs typeface="Arial"/>
                        </a:rPr>
                        <a:t> </a:t>
                      </a:r>
                      <a:r>
                        <a:rPr lang="en-US" sz="1800" spc="0" baseline="0" dirty="0" err="1">
                          <a:latin typeface="+mn-lt"/>
                          <a:cs typeface="Arial"/>
                        </a:rPr>
                        <a:t>quan</a:t>
                      </a:r>
                      <a:r>
                        <a:rPr lang="en-US" sz="1800" spc="0" baseline="0" dirty="0">
                          <a:latin typeface="+mn-lt"/>
                          <a:cs typeface="Arial"/>
                        </a:rPr>
                        <a:t> </a:t>
                      </a:r>
                      <a:r>
                        <a:rPr lang="en-US" sz="1800" spc="0" baseline="0" dirty="0" err="1">
                          <a:latin typeface="+mn-lt"/>
                          <a:cs typeface="Arial"/>
                        </a:rPr>
                        <a:t>đến</a:t>
                      </a:r>
                      <a:r>
                        <a:rPr lang="en-US" sz="1800" spc="0" baseline="0" dirty="0">
                          <a:latin typeface="+mn-lt"/>
                          <a:cs typeface="Arial"/>
                        </a:rPr>
                        <a:t> </a:t>
                      </a:r>
                      <a:r>
                        <a:rPr lang="en-US" sz="1800" spc="0" baseline="0" dirty="0" err="1">
                          <a:latin typeface="+mn-lt"/>
                          <a:cs typeface="Arial"/>
                        </a:rPr>
                        <a:t>các</a:t>
                      </a:r>
                      <a:r>
                        <a:rPr lang="en-US" sz="1800" spc="0" baseline="0" dirty="0">
                          <a:latin typeface="+mn-lt"/>
                          <a:cs typeface="Arial"/>
                        </a:rPr>
                        <a:t> </a:t>
                      </a:r>
                      <a:r>
                        <a:rPr lang="en-US" sz="1800" spc="0" baseline="0" dirty="0" err="1">
                          <a:latin typeface="+mn-lt"/>
                          <a:cs typeface="Arial"/>
                        </a:rPr>
                        <a:t>đột</a:t>
                      </a:r>
                      <a:r>
                        <a:rPr lang="en-US" sz="1800" spc="0" baseline="0" dirty="0">
                          <a:latin typeface="+mn-lt"/>
                          <a:cs typeface="Arial"/>
                        </a:rPr>
                        <a:t> </a:t>
                      </a:r>
                      <a:r>
                        <a:rPr lang="en-US" sz="1800" spc="0" baseline="0" dirty="0" err="1">
                          <a:latin typeface="+mn-lt"/>
                          <a:cs typeface="Arial"/>
                        </a:rPr>
                        <a:t>biến</a:t>
                      </a:r>
                      <a:r>
                        <a:rPr lang="en-US" sz="1800" spc="0" baseline="0" dirty="0">
                          <a:latin typeface="+mn-lt"/>
                          <a:cs typeface="Arial"/>
                        </a:rPr>
                        <a:t> soma </a:t>
                      </a:r>
                      <a:r>
                        <a:rPr lang="en-US" sz="1800" spc="0" baseline="0" dirty="0" err="1">
                          <a:latin typeface="+mn-lt"/>
                          <a:cs typeface="Arial"/>
                        </a:rPr>
                        <a:t>dùng</a:t>
                      </a:r>
                      <a:r>
                        <a:rPr lang="en-US" sz="1800" spc="0" baseline="0" dirty="0">
                          <a:latin typeface="+mn-lt"/>
                          <a:cs typeface="Arial"/>
                        </a:rPr>
                        <a:t> </a:t>
                      </a:r>
                      <a:r>
                        <a:rPr lang="en-US" sz="1800" spc="0" baseline="0" dirty="0" err="1">
                          <a:latin typeface="+mn-lt"/>
                          <a:cs typeface="Arial"/>
                        </a:rPr>
                        <a:t>trong</a:t>
                      </a:r>
                      <a:r>
                        <a:rPr lang="en-US" sz="1800" spc="0" baseline="0" dirty="0">
                          <a:latin typeface="+mn-lt"/>
                          <a:cs typeface="Arial"/>
                        </a:rPr>
                        <a:t> </a:t>
                      </a:r>
                      <a:r>
                        <a:rPr lang="en-US" sz="1800" spc="0" baseline="0" dirty="0" err="1">
                          <a:latin typeface="+mn-lt"/>
                          <a:cs typeface="Arial"/>
                        </a:rPr>
                        <a:t>chuẩn</a:t>
                      </a:r>
                      <a:r>
                        <a:rPr lang="en-US" sz="1800" spc="0" baseline="0" dirty="0">
                          <a:latin typeface="+mn-lt"/>
                          <a:cs typeface="Arial"/>
                        </a:rPr>
                        <a:t> </a:t>
                      </a:r>
                      <a:r>
                        <a:rPr lang="en-US" sz="1800" spc="0" baseline="0" dirty="0" err="1">
                          <a:latin typeface="+mn-lt"/>
                          <a:cs typeface="Arial"/>
                        </a:rPr>
                        <a:t>đoán</a:t>
                      </a:r>
                      <a:r>
                        <a:rPr lang="en-US" sz="1800" spc="0" baseline="0" dirty="0">
                          <a:latin typeface="+mn-lt"/>
                          <a:cs typeface="Arial"/>
                        </a:rPr>
                        <a:t> </a:t>
                      </a:r>
                      <a:r>
                        <a:rPr lang="en-US" sz="1800" spc="0" baseline="0" dirty="0" err="1">
                          <a:latin typeface="+mn-lt"/>
                          <a:cs typeface="Arial"/>
                        </a:rPr>
                        <a:t>và</a:t>
                      </a:r>
                      <a:r>
                        <a:rPr lang="en-US" sz="1800" spc="0" baseline="0" dirty="0">
                          <a:latin typeface="+mn-lt"/>
                          <a:cs typeface="Arial"/>
                        </a:rPr>
                        <a:t> </a:t>
                      </a:r>
                      <a:r>
                        <a:rPr lang="en-US" sz="1800" spc="0" baseline="0" dirty="0" err="1">
                          <a:latin typeface="+mn-lt"/>
                          <a:cs typeface="Arial"/>
                        </a:rPr>
                        <a:t>điều</a:t>
                      </a:r>
                      <a:r>
                        <a:rPr lang="en-US" sz="1800" spc="0" baseline="0" dirty="0">
                          <a:latin typeface="+mn-lt"/>
                          <a:cs typeface="Arial"/>
                        </a:rPr>
                        <a:t> </a:t>
                      </a:r>
                      <a:r>
                        <a:rPr lang="en-US" sz="1800" spc="0" baseline="0" dirty="0" err="1">
                          <a:latin typeface="+mn-lt"/>
                          <a:cs typeface="Arial"/>
                        </a:rPr>
                        <a:t>trị</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marR="173355">
                        <a:lnSpc>
                          <a:spcPct val="100000"/>
                        </a:lnSpc>
                        <a:spcBef>
                          <a:spcPts val="600"/>
                        </a:spcBef>
                        <a:spcAft>
                          <a:spcPts val="600"/>
                        </a:spcAft>
                      </a:pPr>
                      <a:r>
                        <a:rPr lang="en-US" sz="1800" spc="0" baseline="0" dirty="0">
                          <a:latin typeface="+mn-lt"/>
                          <a:cs typeface="Arial"/>
                        </a:rPr>
                        <a:t>Somatic</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410764"/>
                  </a:ext>
                </a:extLst>
              </a:tr>
              <a:tr h="894805">
                <a:tc>
                  <a:txBody>
                    <a:bodyPr/>
                    <a:lstStyle/>
                    <a:p>
                      <a:pPr marL="91440">
                        <a:lnSpc>
                          <a:spcPct val="100000"/>
                        </a:lnSpc>
                        <a:spcBef>
                          <a:spcPts val="600"/>
                        </a:spcBef>
                        <a:spcAft>
                          <a:spcPts val="600"/>
                        </a:spcAft>
                      </a:pPr>
                      <a:r>
                        <a:rPr lang="en-US" sz="1800" spc="0" baseline="0" dirty="0">
                          <a:latin typeface="+mn-lt"/>
                          <a:cs typeface="Arial"/>
                        </a:rPr>
                        <a:t>Twist Alliance </a:t>
                      </a:r>
                      <a:r>
                        <a:rPr lang="en-US" sz="1800" spc="0" baseline="0" dirty="0" err="1">
                          <a:latin typeface="+mn-lt"/>
                          <a:cs typeface="Arial"/>
                        </a:rPr>
                        <a:t>CeGaT</a:t>
                      </a:r>
                      <a:r>
                        <a:rPr lang="en-US" sz="1800" spc="0" baseline="0" dirty="0">
                          <a:latin typeface="+mn-lt"/>
                          <a:cs typeface="Arial"/>
                        </a:rPr>
                        <a:t> RNA Fusion Panel – 3 MB</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marR="173355">
                        <a:lnSpc>
                          <a:spcPct val="100000"/>
                        </a:lnSpc>
                        <a:spcBef>
                          <a:spcPts val="600"/>
                        </a:spcBef>
                        <a:spcAft>
                          <a:spcPts val="600"/>
                        </a:spcAft>
                      </a:pPr>
                      <a:r>
                        <a:rPr lang="en-US" sz="1800" spc="0" baseline="0" dirty="0">
                          <a:latin typeface="+mn-lt"/>
                          <a:cs typeface="Arial"/>
                        </a:rPr>
                        <a:t>RNA</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marR="173355">
                        <a:lnSpc>
                          <a:spcPct val="100000"/>
                        </a:lnSpc>
                        <a:spcBef>
                          <a:spcPts val="600"/>
                        </a:spcBef>
                        <a:spcAft>
                          <a:spcPts val="600"/>
                        </a:spcAft>
                      </a:pPr>
                      <a:r>
                        <a:rPr lang="en-US" sz="1800" spc="0" baseline="0" dirty="0">
                          <a:latin typeface="+mn-lt"/>
                          <a:cs typeface="Arial"/>
                        </a:rPr>
                        <a:t>RNA Fusion</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65339246"/>
                  </a:ext>
                </a:extLst>
              </a:tr>
              <a:tr h="894805">
                <a:tc>
                  <a:txBody>
                    <a:bodyPr/>
                    <a:lstStyle/>
                    <a:p>
                      <a:pPr marL="91440">
                        <a:lnSpc>
                          <a:spcPct val="100000"/>
                        </a:lnSpc>
                        <a:spcBef>
                          <a:spcPts val="600"/>
                        </a:spcBef>
                        <a:spcAft>
                          <a:spcPts val="600"/>
                        </a:spcAft>
                      </a:pPr>
                      <a:r>
                        <a:rPr lang="en-US" sz="1800" spc="0" baseline="0" dirty="0">
                          <a:latin typeface="+mn-lt"/>
                          <a:cs typeface="Arial"/>
                        </a:rPr>
                        <a:t>Twist Alliance Pan-cancer Methylation Panel</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marR="173355">
                        <a:lnSpc>
                          <a:spcPct val="100000"/>
                        </a:lnSpc>
                        <a:spcBef>
                          <a:spcPts val="600"/>
                        </a:spcBef>
                        <a:spcAft>
                          <a:spcPts val="600"/>
                        </a:spcAft>
                      </a:pPr>
                      <a:r>
                        <a:rPr lang="vi-VN" sz="1800" spc="0" baseline="0" dirty="0">
                          <a:latin typeface="+mn-lt"/>
                          <a:cs typeface="Arial"/>
                        </a:rPr>
                        <a:t>31 loại ung thư dựa trên TCGA </a:t>
                      </a:r>
                      <a:r>
                        <a:rPr lang="vi-VN" sz="1800" spc="0" baseline="0" dirty="0" err="1">
                          <a:latin typeface="+mn-lt"/>
                          <a:cs typeface="Arial"/>
                        </a:rPr>
                        <a:t>database</a:t>
                      </a:r>
                      <a:r>
                        <a:rPr lang="en-US" sz="1800" spc="0" baseline="0" dirty="0">
                          <a:latin typeface="+mn-lt"/>
                          <a:cs typeface="Arial"/>
                        </a:rPr>
                        <a:t>; 126k CpG</a:t>
                      </a: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marR="173355">
                        <a:lnSpc>
                          <a:spcPct val="100000"/>
                        </a:lnSpc>
                        <a:spcBef>
                          <a:spcPts val="600"/>
                        </a:spcBef>
                        <a:spcAft>
                          <a:spcPts val="600"/>
                        </a:spcAft>
                      </a:pPr>
                      <a:r>
                        <a:rPr lang="en-US" sz="1800" spc="0" baseline="0" dirty="0">
                          <a:latin typeface="+mn-lt"/>
                          <a:cs typeface="Arial"/>
                        </a:rPr>
                        <a:t>Methylation</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6507121"/>
                  </a:ext>
                </a:extLst>
              </a:tr>
              <a:tr h="894805">
                <a:tc>
                  <a:txBody>
                    <a:bodyPr/>
                    <a:lstStyle/>
                    <a:p>
                      <a:pPr marL="91440">
                        <a:lnSpc>
                          <a:spcPct val="100000"/>
                        </a:lnSpc>
                        <a:spcBef>
                          <a:spcPts val="600"/>
                        </a:spcBef>
                        <a:spcAft>
                          <a:spcPts val="600"/>
                        </a:spcAft>
                      </a:pPr>
                      <a:r>
                        <a:rPr lang="en-US" sz="1800" spc="0" baseline="0" dirty="0">
                          <a:latin typeface="+mn-lt"/>
                          <a:cs typeface="Arial"/>
                        </a:rPr>
                        <a:t>MRD Rapid 500 Panel,12 Tests</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marR="173355">
                        <a:lnSpc>
                          <a:spcPct val="100000"/>
                        </a:lnSpc>
                        <a:spcBef>
                          <a:spcPts val="600"/>
                        </a:spcBef>
                        <a:spcAft>
                          <a:spcPts val="600"/>
                        </a:spcAft>
                      </a:pPr>
                      <a:r>
                        <a:rPr lang="en-US" sz="1800" spc="0" baseline="0" dirty="0">
                          <a:latin typeface="+mn-lt"/>
                          <a:cs typeface="Arial"/>
                        </a:rPr>
                        <a:t>Twist Rapid 500 MRD: </a:t>
                      </a:r>
                      <a:r>
                        <a:rPr lang="en-US" sz="1800" spc="0" baseline="0" dirty="0" err="1">
                          <a:latin typeface="+mn-lt"/>
                          <a:cs typeface="Arial"/>
                        </a:rPr>
                        <a:t>khách</a:t>
                      </a:r>
                      <a:r>
                        <a:rPr lang="en-US" sz="1800" spc="0" baseline="0" dirty="0">
                          <a:latin typeface="+mn-lt"/>
                          <a:cs typeface="Arial"/>
                        </a:rPr>
                        <a:t> </a:t>
                      </a:r>
                      <a:r>
                        <a:rPr lang="en-US" sz="1800" spc="0" baseline="0" dirty="0" err="1">
                          <a:latin typeface="+mn-lt"/>
                          <a:cs typeface="Arial"/>
                        </a:rPr>
                        <a:t>hàng</a:t>
                      </a:r>
                      <a:r>
                        <a:rPr lang="en-US" sz="1800" spc="0" baseline="0" dirty="0">
                          <a:latin typeface="+mn-lt"/>
                          <a:cs typeface="Arial"/>
                        </a:rPr>
                        <a:t> </a:t>
                      </a:r>
                      <a:r>
                        <a:rPr lang="en-US" sz="1800" spc="0" baseline="0" dirty="0" err="1">
                          <a:latin typeface="+mn-lt"/>
                          <a:cs typeface="Arial"/>
                        </a:rPr>
                        <a:t>tự</a:t>
                      </a:r>
                      <a:r>
                        <a:rPr lang="en-US" sz="1800" spc="0" baseline="0" dirty="0">
                          <a:latin typeface="+mn-lt"/>
                          <a:cs typeface="Arial"/>
                        </a:rPr>
                        <a:t> </a:t>
                      </a:r>
                      <a:r>
                        <a:rPr lang="en-US" sz="1800" spc="0" baseline="0" dirty="0" err="1">
                          <a:latin typeface="+mn-lt"/>
                          <a:cs typeface="Arial"/>
                        </a:rPr>
                        <a:t>thiết</a:t>
                      </a:r>
                      <a:r>
                        <a:rPr lang="en-US" sz="1800" spc="0" baseline="0" dirty="0">
                          <a:latin typeface="+mn-lt"/>
                          <a:cs typeface="Arial"/>
                        </a:rPr>
                        <a:t> </a:t>
                      </a:r>
                      <a:r>
                        <a:rPr lang="en-US" sz="1800" spc="0" baseline="0" dirty="0" err="1">
                          <a:latin typeface="+mn-lt"/>
                          <a:cs typeface="Arial"/>
                        </a:rPr>
                        <a:t>kế</a:t>
                      </a:r>
                      <a:r>
                        <a:rPr lang="en-US" sz="1800" spc="0" baseline="0" dirty="0">
                          <a:latin typeface="+mn-lt"/>
                          <a:cs typeface="Arial"/>
                        </a:rPr>
                        <a:t> </a:t>
                      </a:r>
                      <a:r>
                        <a:rPr lang="en-US" sz="1800" spc="0" baseline="0" dirty="0" err="1">
                          <a:latin typeface="+mn-lt"/>
                          <a:cs typeface="Arial"/>
                        </a:rPr>
                        <a:t>lên</a:t>
                      </a:r>
                      <a:r>
                        <a:rPr lang="en-US" sz="1800" spc="0" baseline="0" dirty="0">
                          <a:latin typeface="+mn-lt"/>
                          <a:cs typeface="Arial"/>
                        </a:rPr>
                        <a:t> </a:t>
                      </a:r>
                      <a:r>
                        <a:rPr lang="en-US" sz="1800" spc="0" baseline="0" dirty="0" err="1">
                          <a:latin typeface="+mn-lt"/>
                          <a:cs typeface="Arial"/>
                        </a:rPr>
                        <a:t>đến</a:t>
                      </a:r>
                      <a:r>
                        <a:rPr lang="en-US" sz="1800" spc="0" baseline="0" dirty="0">
                          <a:latin typeface="+mn-lt"/>
                          <a:cs typeface="Arial"/>
                        </a:rPr>
                        <a:t> 500 </a:t>
                      </a:r>
                      <a:r>
                        <a:rPr lang="en-US" sz="1800" spc="0" baseline="0" dirty="0" err="1">
                          <a:latin typeface="+mn-lt"/>
                          <a:cs typeface="Arial"/>
                        </a:rPr>
                        <a:t>mục</a:t>
                      </a:r>
                      <a:r>
                        <a:rPr lang="en-US" sz="1800" spc="0" baseline="0" dirty="0">
                          <a:latin typeface="+mn-lt"/>
                          <a:cs typeface="Arial"/>
                        </a:rPr>
                        <a:t> </a:t>
                      </a:r>
                      <a:r>
                        <a:rPr lang="en-US" sz="1800" spc="0" baseline="0" dirty="0" err="1">
                          <a:latin typeface="+mn-lt"/>
                          <a:cs typeface="Arial"/>
                        </a:rPr>
                        <a:t>tiêu</a:t>
                      </a:r>
                      <a:endParaRPr lang="en-US"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91440" marR="173355">
                        <a:lnSpc>
                          <a:spcPct val="100000"/>
                        </a:lnSpc>
                        <a:spcBef>
                          <a:spcPts val="600"/>
                        </a:spcBef>
                        <a:spcAft>
                          <a:spcPts val="600"/>
                        </a:spcAft>
                      </a:pPr>
                      <a:r>
                        <a:rPr lang="en-US" sz="1800" spc="0" baseline="0" dirty="0" err="1">
                          <a:latin typeface="+mn-lt"/>
                          <a:cs typeface="Arial"/>
                        </a:rPr>
                        <a:t>ctDNA</a:t>
                      </a:r>
                      <a:endParaRPr sz="1800" spc="0" baseline="0" dirty="0">
                        <a:latin typeface="+mn-lt"/>
                        <a:cs typeface="Arial"/>
                      </a:endParaRPr>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2479378"/>
                  </a:ext>
                </a:extLst>
              </a:tr>
            </a:tbl>
          </a:graphicData>
        </a:graphic>
      </p:graphicFrame>
      <p:sp>
        <p:nvSpPr>
          <p:cNvPr id="11" name="object 11"/>
          <p:cNvSpPr/>
          <p:nvPr/>
        </p:nvSpPr>
        <p:spPr>
          <a:xfrm>
            <a:off x="10493832" y="0"/>
            <a:ext cx="1147813" cy="613600"/>
          </a:xfrm>
          <a:prstGeom prst="rect">
            <a:avLst/>
          </a:prstGeom>
          <a:blipFill>
            <a:blip r:embed="rId2" cstate="print"/>
            <a:stretch>
              <a:fillRect/>
            </a:stretch>
          </a:blipFill>
        </p:spPr>
        <p:txBody>
          <a:bodyPr wrap="square" lIns="0" tIns="0" rIns="0" bIns="0" rtlCol="0"/>
          <a:lstStyle/>
          <a: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C1F7FB-8654-25CA-ECBB-536102092929}"/>
              </a:ext>
            </a:extLst>
          </p:cNvPr>
          <p:cNvSpPr>
            <a:spLocks noGrp="1"/>
          </p:cNvSpPr>
          <p:nvPr>
            <p:ph type="title"/>
          </p:nvPr>
        </p:nvSpPr>
        <p:spPr>
          <a:xfrm>
            <a:off x="543560" y="0"/>
            <a:ext cx="10515600" cy="1325563"/>
          </a:xfrm>
        </p:spPr>
        <p:txBody>
          <a:bodyPr>
            <a:normAutofit/>
          </a:bodyPr>
          <a:lstStyle/>
          <a:p>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TWIST- MRD Rapid 500 Panel, 12 test</a:t>
            </a:r>
          </a:p>
        </p:txBody>
      </p:sp>
      <p:pic>
        <p:nvPicPr>
          <p:cNvPr id="5" name="Picture 4">
            <a:extLst>
              <a:ext uri="{FF2B5EF4-FFF2-40B4-BE49-F238E27FC236}">
                <a16:creationId xmlns:a16="http://schemas.microsoft.com/office/drawing/2014/main" id="{EDC52586-7F95-DE2A-D7A1-D5DDA800A1BF}"/>
              </a:ext>
            </a:extLst>
          </p:cNvPr>
          <p:cNvPicPr>
            <a:picLocks noChangeAspect="1"/>
          </p:cNvPicPr>
          <p:nvPr/>
        </p:nvPicPr>
        <p:blipFill>
          <a:blip r:embed="rId2"/>
          <a:stretch>
            <a:fillRect/>
          </a:stretch>
        </p:blipFill>
        <p:spPr>
          <a:xfrm>
            <a:off x="543560" y="1133079"/>
            <a:ext cx="8833387" cy="2618184"/>
          </a:xfrm>
          <a:prstGeom prst="rect">
            <a:avLst/>
          </a:prstGeom>
        </p:spPr>
      </p:pic>
      <p:pic>
        <p:nvPicPr>
          <p:cNvPr id="7" name="Picture 6">
            <a:extLst>
              <a:ext uri="{FF2B5EF4-FFF2-40B4-BE49-F238E27FC236}">
                <a16:creationId xmlns:a16="http://schemas.microsoft.com/office/drawing/2014/main" id="{6BD95303-F203-2350-E5D1-57840FFFEA97}"/>
              </a:ext>
            </a:extLst>
          </p:cNvPr>
          <p:cNvPicPr>
            <a:picLocks noChangeAspect="1"/>
          </p:cNvPicPr>
          <p:nvPr/>
        </p:nvPicPr>
        <p:blipFill>
          <a:blip r:embed="rId3"/>
          <a:stretch>
            <a:fillRect/>
          </a:stretch>
        </p:blipFill>
        <p:spPr>
          <a:xfrm>
            <a:off x="5484812" y="3832543"/>
            <a:ext cx="6051868" cy="2618184"/>
          </a:xfrm>
          <a:prstGeom prst="rect">
            <a:avLst/>
          </a:prstGeom>
        </p:spPr>
      </p:pic>
      <p:sp>
        <p:nvSpPr>
          <p:cNvPr id="10" name="Arrow: Bent-Up 9">
            <a:extLst>
              <a:ext uri="{FF2B5EF4-FFF2-40B4-BE49-F238E27FC236}">
                <a16:creationId xmlns:a16="http://schemas.microsoft.com/office/drawing/2014/main" id="{4703D153-C187-5BA6-62BB-51D8DE4E0739}"/>
              </a:ext>
            </a:extLst>
          </p:cNvPr>
          <p:cNvSpPr/>
          <p:nvPr/>
        </p:nvSpPr>
        <p:spPr>
          <a:xfrm rot="5400000">
            <a:off x="4479240" y="3856355"/>
            <a:ext cx="962025" cy="914402"/>
          </a:xfrm>
          <a:prstGeom prst="bentUpArrow">
            <a:avLst>
              <a:gd name="adj1" fmla="val 34375"/>
              <a:gd name="adj2" fmla="val 32292"/>
              <a:gd name="adj3" fmla="val 30208"/>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E63A81C-4B14-31D5-2BF5-7D8426F66326}"/>
              </a:ext>
            </a:extLst>
          </p:cNvPr>
          <p:cNvSpPr txBox="1"/>
          <p:nvPr/>
        </p:nvSpPr>
        <p:spPr>
          <a:xfrm>
            <a:off x="543560" y="4486275"/>
            <a:ext cx="3707130" cy="1631216"/>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lang="en-US" sz="1600" dirty="0"/>
              <a:t>30 ng cfDNA </a:t>
            </a:r>
            <a:r>
              <a:rPr lang="en-US" sz="1600" dirty="0" err="1"/>
              <a:t>đầu</a:t>
            </a:r>
            <a:r>
              <a:rPr lang="en-US" sz="1600" dirty="0"/>
              <a:t> </a:t>
            </a:r>
            <a:r>
              <a:rPr lang="en-US" sz="1600" dirty="0" err="1"/>
              <a:t>vào</a:t>
            </a:r>
            <a:r>
              <a:rPr lang="en-US" sz="1600" dirty="0"/>
              <a:t> (8000 gDNA)</a:t>
            </a:r>
          </a:p>
          <a:p>
            <a:pPr marL="285750" indent="-285750">
              <a:buFont typeface="Arial" panose="020B0604020202020204" pitchFamily="34" charset="0"/>
              <a:buChar char="•"/>
            </a:pPr>
            <a:r>
              <a:rPr lang="en-US" sz="1600" dirty="0"/>
              <a:t>Variant Allele Frequency (VAF) </a:t>
            </a:r>
            <a:r>
              <a:rPr lang="en-US" sz="1600" dirty="0" err="1"/>
              <a:t>của</a:t>
            </a:r>
            <a:r>
              <a:rPr lang="en-US" sz="1600" dirty="0"/>
              <a:t> </a:t>
            </a:r>
            <a:r>
              <a:rPr lang="en-US" sz="1600" dirty="0" err="1"/>
              <a:t>ctDNA</a:t>
            </a:r>
            <a:r>
              <a:rPr lang="en-US" sz="1600" dirty="0"/>
              <a:t>: 0.1% (8 </a:t>
            </a:r>
            <a:r>
              <a:rPr lang="en-US" sz="1600" dirty="0" err="1"/>
              <a:t>ctDNA</a:t>
            </a:r>
            <a:r>
              <a:rPr lang="en-US" sz="1600" dirty="0"/>
              <a:t>)</a:t>
            </a:r>
          </a:p>
          <a:p>
            <a:pPr marL="285750" indent="-285750">
              <a:buFont typeface="Arial" panose="020B0604020202020204" pitchFamily="34" charset="0"/>
              <a:buChar char="•"/>
            </a:pPr>
            <a:r>
              <a:rPr lang="en-US" sz="1600" dirty="0"/>
              <a:t>8 copies </a:t>
            </a:r>
            <a:r>
              <a:rPr lang="en-US" sz="1600" dirty="0" err="1"/>
              <a:t>của</a:t>
            </a:r>
            <a:r>
              <a:rPr lang="en-US" sz="1600" dirty="0"/>
              <a:t> mutant DNA </a:t>
            </a:r>
            <a:r>
              <a:rPr lang="en-US" sz="1600" dirty="0" err="1"/>
              <a:t>trong</a:t>
            </a:r>
            <a:r>
              <a:rPr lang="en-US" sz="1600" dirty="0"/>
              <a:t> </a:t>
            </a:r>
            <a:r>
              <a:rPr lang="en-US" sz="1600" dirty="0" err="1"/>
              <a:t>mẫu</a:t>
            </a:r>
            <a:endParaRPr lang="en-US" sz="1600" dirty="0"/>
          </a:p>
          <a:p>
            <a:pPr marL="285750" indent="-285750">
              <a:buFont typeface="Arial" panose="020B0604020202020204" pitchFamily="34" charset="0"/>
              <a:buChar char="•"/>
            </a:pPr>
            <a:r>
              <a:rPr lang="en-US" sz="1600" dirty="0"/>
              <a:t>0.01% VAF </a:t>
            </a:r>
            <a:r>
              <a:rPr lang="en-US" sz="1600" dirty="0" err="1"/>
              <a:t>của</a:t>
            </a:r>
            <a:r>
              <a:rPr lang="en-US" sz="1600" dirty="0"/>
              <a:t> </a:t>
            </a:r>
            <a:r>
              <a:rPr lang="en-US" sz="1600" dirty="0" err="1"/>
              <a:t>ctDNA</a:t>
            </a:r>
            <a:r>
              <a:rPr lang="en-US" sz="1600" dirty="0"/>
              <a:t>, </a:t>
            </a:r>
            <a:r>
              <a:rPr lang="en-US" sz="1600" dirty="0" err="1"/>
              <a:t>đột</a:t>
            </a:r>
            <a:r>
              <a:rPr lang="en-US" sz="1600" dirty="0"/>
              <a:t> </a:t>
            </a:r>
            <a:r>
              <a:rPr lang="en-US" sz="1600" dirty="0" err="1"/>
              <a:t>biến</a:t>
            </a:r>
            <a:r>
              <a:rPr lang="en-US" sz="1600" dirty="0"/>
              <a:t> </a:t>
            </a:r>
            <a:r>
              <a:rPr lang="en-US" sz="1600" dirty="0" err="1"/>
              <a:t>được</a:t>
            </a:r>
            <a:r>
              <a:rPr lang="en-US" sz="1600" dirty="0"/>
              <a:t> </a:t>
            </a:r>
            <a:r>
              <a:rPr lang="en-US" sz="1600" dirty="0" err="1"/>
              <a:t>coi</a:t>
            </a:r>
            <a:r>
              <a:rPr lang="en-US" sz="1600" dirty="0"/>
              <a:t> </a:t>
            </a:r>
            <a:r>
              <a:rPr lang="en-US" sz="1600" dirty="0" err="1"/>
              <a:t>không</a:t>
            </a:r>
            <a:r>
              <a:rPr lang="en-US" sz="1600" dirty="0"/>
              <a:t> </a:t>
            </a:r>
            <a:r>
              <a:rPr lang="en-US" sz="1600" dirty="0" err="1"/>
              <a:t>tồn</a:t>
            </a:r>
            <a:r>
              <a:rPr lang="en-US" sz="1600" dirty="0"/>
              <a:t> </a:t>
            </a:r>
            <a:r>
              <a:rPr lang="en-US" sz="1600" dirty="0" err="1"/>
              <a:t>tại</a:t>
            </a:r>
            <a:r>
              <a:rPr lang="en-US" sz="1600" dirty="0"/>
              <a:t> </a:t>
            </a:r>
            <a:r>
              <a:rPr lang="en-US" sz="1600" dirty="0" err="1"/>
              <a:t>trong</a:t>
            </a:r>
            <a:r>
              <a:rPr lang="en-US" sz="1600" dirty="0"/>
              <a:t> </a:t>
            </a:r>
            <a:r>
              <a:rPr lang="en-US" sz="1600" dirty="0" err="1"/>
              <a:t>mẫu</a:t>
            </a:r>
            <a:endParaRPr lang="en-US" sz="1600" dirty="0"/>
          </a:p>
        </p:txBody>
      </p:sp>
      <p:pic>
        <p:nvPicPr>
          <p:cNvPr id="15" name="Picture 14" descr="A black and white sign with black letters&#10;&#10;Description automatically generated">
            <a:extLst>
              <a:ext uri="{FF2B5EF4-FFF2-40B4-BE49-F238E27FC236}">
                <a16:creationId xmlns:a16="http://schemas.microsoft.com/office/drawing/2014/main" id="{DE8476BF-46CD-974B-36E1-9FCE75659F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140" y="407273"/>
            <a:ext cx="622459" cy="395107"/>
          </a:xfrm>
          <a:prstGeom prst="rect">
            <a:avLst/>
          </a:prstGeom>
        </p:spPr>
      </p:pic>
      <p:pic>
        <p:nvPicPr>
          <p:cNvPr id="3" name="Picture 2" descr="A black background with grey and green text&#10;&#10;Description automatically generated">
            <a:extLst>
              <a:ext uri="{FF2B5EF4-FFF2-40B4-BE49-F238E27FC236}">
                <a16:creationId xmlns:a16="http://schemas.microsoft.com/office/drawing/2014/main" id="{AEF1CB5C-D96C-B952-C078-A3A663FE65B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1311" y="-67830"/>
            <a:ext cx="2038350" cy="1345311"/>
          </a:xfrm>
          <a:prstGeom prst="rect">
            <a:avLst/>
          </a:prstGeom>
        </p:spPr>
      </p:pic>
      <p:pic>
        <p:nvPicPr>
          <p:cNvPr id="4" name="Google Shape;101;p4">
            <a:extLst>
              <a:ext uri="{FF2B5EF4-FFF2-40B4-BE49-F238E27FC236}">
                <a16:creationId xmlns:a16="http://schemas.microsoft.com/office/drawing/2014/main" id="{EAED8CF6-A01B-A5A7-5537-22DDBD9E1B57}"/>
              </a:ext>
            </a:extLst>
          </p:cNvPr>
          <p:cNvPicPr preferRelativeResize="0"/>
          <p:nvPr/>
        </p:nvPicPr>
        <p:blipFill rotWithShape="1">
          <a:blip r:embed="rId6">
            <a:alphaModFix/>
          </a:blip>
          <a:srcRect/>
          <a:stretch/>
        </p:blipFill>
        <p:spPr>
          <a:xfrm>
            <a:off x="8333158" y="210084"/>
            <a:ext cx="1550903" cy="757646"/>
          </a:xfrm>
          <a:prstGeom prst="rect">
            <a:avLst/>
          </a:prstGeom>
          <a:noFill/>
          <a:ln>
            <a:noFill/>
          </a:ln>
        </p:spPr>
      </p:pic>
    </p:spTree>
    <p:extLst>
      <p:ext uri="{BB962C8B-B14F-4D97-AF65-F5344CB8AC3E}">
        <p14:creationId xmlns:p14="http://schemas.microsoft.com/office/powerpoint/2010/main" val="20769518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061A5-0FEA-E5A6-9540-736A996F039A}"/>
              </a:ext>
            </a:extLst>
          </p:cNvPr>
          <p:cNvSpPr>
            <a:spLocks noGrp="1"/>
          </p:cNvSpPr>
          <p:nvPr>
            <p:ph type="title"/>
          </p:nvPr>
        </p:nvSpPr>
        <p:spPr>
          <a:xfrm>
            <a:off x="838200" y="348556"/>
            <a:ext cx="10515600" cy="1325563"/>
          </a:xfrm>
        </p:spPr>
        <p:txBody>
          <a:bodyPr/>
          <a:lstStyle/>
          <a:p>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Sàng</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lọc</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ctDNA</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dựa</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trên</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Methylation</a:t>
            </a:r>
          </a:p>
        </p:txBody>
      </p:sp>
      <p:pic>
        <p:nvPicPr>
          <p:cNvPr id="5" name="Content Placeholder 4" descr="A diagram of a dna structure&#10;&#10;Description automatically generated">
            <a:extLst>
              <a:ext uri="{FF2B5EF4-FFF2-40B4-BE49-F238E27FC236}">
                <a16:creationId xmlns:a16="http://schemas.microsoft.com/office/drawing/2014/main" id="{343F5056-1FA8-0542-145A-C5E164C120D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r="41902"/>
          <a:stretch/>
        </p:blipFill>
        <p:spPr>
          <a:xfrm>
            <a:off x="838200" y="2636679"/>
            <a:ext cx="3790633" cy="3028950"/>
          </a:xfrm>
        </p:spPr>
      </p:pic>
      <p:sp>
        <p:nvSpPr>
          <p:cNvPr id="6" name="Oval 5">
            <a:extLst>
              <a:ext uri="{FF2B5EF4-FFF2-40B4-BE49-F238E27FC236}">
                <a16:creationId xmlns:a16="http://schemas.microsoft.com/office/drawing/2014/main" id="{FCF9B4BE-8B8D-89EC-7938-F4833C213045}"/>
              </a:ext>
            </a:extLst>
          </p:cNvPr>
          <p:cNvSpPr/>
          <p:nvPr/>
        </p:nvSpPr>
        <p:spPr>
          <a:xfrm>
            <a:off x="2600960" y="3511074"/>
            <a:ext cx="772160" cy="640080"/>
          </a:xfrm>
          <a:prstGeom prst="ellipse">
            <a:avLst/>
          </a:prstGeom>
          <a:no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2101A786-FC5C-B906-B835-6C8B7D5975DA}"/>
              </a:ext>
            </a:extLst>
          </p:cNvPr>
          <p:cNvCxnSpPr>
            <a:cxnSpLocks/>
          </p:cNvCxnSpPr>
          <p:nvPr/>
        </p:nvCxnSpPr>
        <p:spPr>
          <a:xfrm flipV="1">
            <a:off x="2987040" y="2956640"/>
            <a:ext cx="0"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4E95E5E-3931-85FF-2FB3-3E5F675843E5}"/>
              </a:ext>
            </a:extLst>
          </p:cNvPr>
          <p:cNvSpPr txBox="1"/>
          <p:nvPr/>
        </p:nvSpPr>
        <p:spPr>
          <a:xfrm>
            <a:off x="2319655" y="2264361"/>
            <a:ext cx="1334770" cy="646331"/>
          </a:xfrm>
          <a:prstGeom prst="rect">
            <a:avLst/>
          </a:prstGeom>
          <a:noFill/>
          <a:ln>
            <a:solidFill>
              <a:schemeClr val="accent1">
                <a:lumMod val="50000"/>
              </a:schemeClr>
            </a:solidFill>
          </a:ln>
        </p:spPr>
        <p:txBody>
          <a:bodyPr wrap="square" rtlCol="0">
            <a:spAutoFit/>
          </a:bodyPr>
          <a:lstStyle/>
          <a:p>
            <a:r>
              <a:rPr lang="en-US" dirty="0"/>
              <a:t>CH3 </a:t>
            </a:r>
            <a:r>
              <a:rPr lang="en-US" dirty="0" err="1"/>
              <a:t>gắn</a:t>
            </a:r>
            <a:r>
              <a:rPr lang="en-US" dirty="0"/>
              <a:t> C5/Cytosine</a:t>
            </a:r>
          </a:p>
        </p:txBody>
      </p:sp>
      <p:sp>
        <p:nvSpPr>
          <p:cNvPr id="11" name="Oval 10">
            <a:extLst>
              <a:ext uri="{FF2B5EF4-FFF2-40B4-BE49-F238E27FC236}">
                <a16:creationId xmlns:a16="http://schemas.microsoft.com/office/drawing/2014/main" id="{AD40D170-F660-1D48-5060-40B31A393F77}"/>
              </a:ext>
            </a:extLst>
          </p:cNvPr>
          <p:cNvSpPr/>
          <p:nvPr/>
        </p:nvSpPr>
        <p:spPr>
          <a:xfrm>
            <a:off x="3180080" y="3665062"/>
            <a:ext cx="1334770" cy="640080"/>
          </a:xfrm>
          <a:prstGeom prst="ellipse">
            <a:avLst/>
          </a:prstGeom>
          <a:noFill/>
          <a:ln>
            <a:solidFill>
              <a:schemeClr val="bg2">
                <a:lumMod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DE9E1C49-F768-3A19-01E0-A2242DF763E0}"/>
              </a:ext>
            </a:extLst>
          </p:cNvPr>
          <p:cNvCxnSpPr>
            <a:cxnSpLocks/>
          </p:cNvCxnSpPr>
          <p:nvPr/>
        </p:nvCxnSpPr>
        <p:spPr>
          <a:xfrm flipV="1">
            <a:off x="4044315" y="3081179"/>
            <a:ext cx="0" cy="583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3027FE4-1FF6-EB92-89D6-32B6516B9255}"/>
              </a:ext>
            </a:extLst>
          </p:cNvPr>
          <p:cNvSpPr txBox="1"/>
          <p:nvPr/>
        </p:nvSpPr>
        <p:spPr>
          <a:xfrm>
            <a:off x="3751207" y="2428340"/>
            <a:ext cx="2595264" cy="646331"/>
          </a:xfrm>
          <a:prstGeom prst="rect">
            <a:avLst/>
          </a:prstGeom>
          <a:noFill/>
          <a:ln>
            <a:solidFill>
              <a:schemeClr val="accent1">
                <a:lumMod val="50000"/>
              </a:schemeClr>
            </a:solidFill>
          </a:ln>
        </p:spPr>
        <p:txBody>
          <a:bodyPr wrap="square" rtlCol="0">
            <a:spAutoFit/>
          </a:bodyPr>
          <a:lstStyle/>
          <a:p>
            <a:r>
              <a:rPr lang="en-US" dirty="0">
                <a:latin typeface="Calibri" panose="020F0502020204030204" pitchFamily="34" charset="0"/>
                <a:cs typeface="Calibri" panose="020F0502020204030204" pitchFamily="34" charset="0"/>
              </a:rPr>
              <a:t>↑ oncogene</a:t>
            </a:r>
          </a:p>
          <a:p>
            <a:r>
              <a:rPr lang="en-US" dirty="0">
                <a:latin typeface="Calibri" panose="020F0502020204030204" pitchFamily="34" charset="0"/>
                <a:cs typeface="Calibri" panose="020F0502020204030204" pitchFamily="34" charset="0"/>
              </a:rPr>
              <a:t>↓tumor suppressor gene</a:t>
            </a:r>
            <a:endParaRPr lang="en-US" dirty="0"/>
          </a:p>
        </p:txBody>
      </p:sp>
      <p:sp>
        <p:nvSpPr>
          <p:cNvPr id="15" name="TextBox 14">
            <a:extLst>
              <a:ext uri="{FF2B5EF4-FFF2-40B4-BE49-F238E27FC236}">
                <a16:creationId xmlns:a16="http://schemas.microsoft.com/office/drawing/2014/main" id="{1D2041AF-909A-2813-83C0-EBEBFA483579}"/>
              </a:ext>
            </a:extLst>
          </p:cNvPr>
          <p:cNvSpPr txBox="1"/>
          <p:nvPr/>
        </p:nvSpPr>
        <p:spPr>
          <a:xfrm>
            <a:off x="6943724" y="2781460"/>
            <a:ext cx="4524375"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a:t>Có</a:t>
            </a:r>
            <a:r>
              <a:rPr lang="en-US" dirty="0"/>
              <a:t> </a:t>
            </a:r>
            <a:r>
              <a:rPr lang="en-US" dirty="0" err="1"/>
              <a:t>khoảng</a:t>
            </a:r>
            <a:r>
              <a:rPr lang="en-US" dirty="0"/>
              <a:t> 30M dinucleotide CpG (1% so </a:t>
            </a:r>
            <a:r>
              <a:rPr lang="en-US" dirty="0" err="1"/>
              <a:t>với</a:t>
            </a:r>
            <a:r>
              <a:rPr lang="en-US" dirty="0"/>
              <a:t> </a:t>
            </a:r>
            <a:r>
              <a:rPr lang="en-US" dirty="0" err="1"/>
              <a:t>hệ</a:t>
            </a:r>
            <a:r>
              <a:rPr lang="en-US" dirty="0"/>
              <a:t> gene 3 </a:t>
            </a:r>
            <a:r>
              <a:rPr lang="en-US" dirty="0" err="1"/>
              <a:t>tỷ</a:t>
            </a:r>
            <a:r>
              <a:rPr lang="en-US" dirty="0"/>
              <a:t> base)</a:t>
            </a:r>
          </a:p>
          <a:p>
            <a:pPr marL="285750" indent="-285750">
              <a:buFont typeface="Arial" panose="020B0604020202020204" pitchFamily="34" charset="0"/>
              <a:buChar char="•"/>
            </a:pPr>
            <a:r>
              <a:rPr lang="en-US" dirty="0"/>
              <a:t>60-80% CpG ở </a:t>
            </a:r>
            <a:r>
              <a:rPr lang="en-US" dirty="0" err="1"/>
              <a:t>trạng</a:t>
            </a:r>
            <a:r>
              <a:rPr lang="en-US" dirty="0"/>
              <a:t> </a:t>
            </a:r>
            <a:r>
              <a:rPr lang="en-US" dirty="0" err="1"/>
              <a:t>thái</a:t>
            </a:r>
            <a:r>
              <a:rPr lang="en-US" dirty="0"/>
              <a:t> Methylation ở </a:t>
            </a:r>
            <a:r>
              <a:rPr lang="en-US" b="1" dirty="0"/>
              <a:t>TB </a:t>
            </a:r>
            <a:r>
              <a:rPr lang="en-US" b="1" dirty="0" err="1"/>
              <a:t>thường</a:t>
            </a:r>
            <a:endParaRPr lang="en-US" b="1" dirty="0"/>
          </a:p>
        </p:txBody>
      </p:sp>
      <p:sp>
        <p:nvSpPr>
          <p:cNvPr id="18" name="TextBox 17">
            <a:extLst>
              <a:ext uri="{FF2B5EF4-FFF2-40B4-BE49-F238E27FC236}">
                <a16:creationId xmlns:a16="http://schemas.microsoft.com/office/drawing/2014/main" id="{DCF04E97-EAD9-E266-860C-5381FE8401A1}"/>
              </a:ext>
            </a:extLst>
          </p:cNvPr>
          <p:cNvSpPr txBox="1"/>
          <p:nvPr/>
        </p:nvSpPr>
        <p:spPr>
          <a:xfrm>
            <a:off x="6938104" y="4271883"/>
            <a:ext cx="4415696" cy="646331"/>
          </a:xfrm>
          <a:prstGeom prst="rect">
            <a:avLst/>
          </a:prstGeom>
          <a:noFill/>
        </p:spPr>
        <p:txBody>
          <a:bodyPr wrap="none" rtlCol="0">
            <a:spAutoFit/>
          </a:bodyPr>
          <a:lstStyle/>
          <a:p>
            <a:pPr marL="285750" indent="-285750">
              <a:buFont typeface="Arial" panose="020B0604020202020204" pitchFamily="34" charset="0"/>
              <a:buChar char="•"/>
            </a:pPr>
            <a:r>
              <a:rPr lang="en-US" dirty="0" err="1"/>
              <a:t>Ngược</a:t>
            </a:r>
            <a:r>
              <a:rPr lang="en-US" dirty="0"/>
              <a:t> </a:t>
            </a:r>
            <a:r>
              <a:rPr lang="en-US" dirty="0" err="1"/>
              <a:t>lại</a:t>
            </a:r>
            <a:r>
              <a:rPr lang="en-US" dirty="0"/>
              <a:t> ở </a:t>
            </a:r>
            <a:r>
              <a:rPr lang="en-US" b="1" dirty="0" err="1"/>
              <a:t>tế</a:t>
            </a:r>
            <a:r>
              <a:rPr lang="en-US" b="1" dirty="0"/>
              <a:t> </a:t>
            </a:r>
            <a:r>
              <a:rPr lang="en-US" b="1" dirty="0" err="1"/>
              <a:t>bào</a:t>
            </a:r>
            <a:r>
              <a:rPr lang="en-US" b="1" dirty="0"/>
              <a:t> </a:t>
            </a:r>
            <a:r>
              <a:rPr lang="en-US" b="1" dirty="0" err="1"/>
              <a:t>ung</a:t>
            </a:r>
            <a:r>
              <a:rPr lang="en-US" b="1" dirty="0"/>
              <a:t> </a:t>
            </a:r>
            <a:r>
              <a:rPr lang="en-US" b="1" dirty="0" err="1"/>
              <a:t>thư</a:t>
            </a:r>
            <a:endParaRPr lang="en-US" b="1" dirty="0"/>
          </a:p>
          <a:p>
            <a:pPr marL="285750" indent="-285750">
              <a:buFont typeface="Arial" panose="020B0604020202020204" pitchFamily="34" charset="0"/>
              <a:buChar char="•"/>
            </a:pPr>
            <a:r>
              <a:rPr lang="en-US" dirty="0"/>
              <a:t>CpG promoter/</a:t>
            </a:r>
            <a:r>
              <a:rPr lang="en-US" dirty="0" err="1"/>
              <a:t>đoạn</a:t>
            </a:r>
            <a:r>
              <a:rPr lang="en-US" dirty="0"/>
              <a:t> </a:t>
            </a:r>
            <a:r>
              <a:rPr lang="en-US" dirty="0" err="1"/>
              <a:t>lặp</a:t>
            </a:r>
            <a:r>
              <a:rPr lang="en-US" dirty="0"/>
              <a:t> </a:t>
            </a:r>
            <a:r>
              <a:rPr lang="en-US" dirty="0" err="1"/>
              <a:t>lại</a:t>
            </a:r>
            <a:r>
              <a:rPr lang="en-US" dirty="0"/>
              <a:t> (</a:t>
            </a:r>
            <a:r>
              <a:rPr lang="en-US" dirty="0" err="1"/>
              <a:t>trình</a:t>
            </a:r>
            <a:r>
              <a:rPr lang="en-US" dirty="0"/>
              <a:t> </a:t>
            </a:r>
            <a:r>
              <a:rPr lang="en-US" dirty="0" err="1"/>
              <a:t>tự</a:t>
            </a:r>
            <a:r>
              <a:rPr lang="en-US" dirty="0"/>
              <a:t> </a:t>
            </a:r>
            <a:r>
              <a:rPr lang="en-US" dirty="0" err="1"/>
              <a:t>nhảy</a:t>
            </a:r>
            <a:r>
              <a:rPr lang="en-US" dirty="0"/>
              <a:t>)</a:t>
            </a:r>
          </a:p>
        </p:txBody>
      </p:sp>
      <p:pic>
        <p:nvPicPr>
          <p:cNvPr id="3" name="Picture 2" descr="A black and white sign with black letters&#10;&#10;Description automatically generated">
            <a:extLst>
              <a:ext uri="{FF2B5EF4-FFF2-40B4-BE49-F238E27FC236}">
                <a16:creationId xmlns:a16="http://schemas.microsoft.com/office/drawing/2014/main" id="{7B7F1202-4354-645C-3009-F4E3935C34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140" y="407273"/>
            <a:ext cx="622459" cy="395107"/>
          </a:xfrm>
          <a:prstGeom prst="rect">
            <a:avLst/>
          </a:prstGeom>
        </p:spPr>
      </p:pic>
      <p:pic>
        <p:nvPicPr>
          <p:cNvPr id="4" name="Picture 3" descr="A black background with grey and green text&#10;&#10;Description automatically generated">
            <a:extLst>
              <a:ext uri="{FF2B5EF4-FFF2-40B4-BE49-F238E27FC236}">
                <a16:creationId xmlns:a16="http://schemas.microsoft.com/office/drawing/2014/main" id="{0D01872C-3B51-FE8B-EAC8-694BFDECAB8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71311" y="-67830"/>
            <a:ext cx="2038350" cy="1345311"/>
          </a:xfrm>
          <a:prstGeom prst="rect">
            <a:avLst/>
          </a:prstGeom>
        </p:spPr>
      </p:pic>
      <p:pic>
        <p:nvPicPr>
          <p:cNvPr id="7" name="Google Shape;101;p4">
            <a:extLst>
              <a:ext uri="{FF2B5EF4-FFF2-40B4-BE49-F238E27FC236}">
                <a16:creationId xmlns:a16="http://schemas.microsoft.com/office/drawing/2014/main" id="{08AE04C6-1FD8-A80A-0A2D-81F5F02BD85E}"/>
              </a:ext>
            </a:extLst>
          </p:cNvPr>
          <p:cNvPicPr preferRelativeResize="0"/>
          <p:nvPr/>
        </p:nvPicPr>
        <p:blipFill rotWithShape="1">
          <a:blip r:embed="rId6">
            <a:alphaModFix/>
          </a:blip>
          <a:srcRect/>
          <a:stretch/>
        </p:blipFill>
        <p:spPr>
          <a:xfrm>
            <a:off x="8333158" y="210084"/>
            <a:ext cx="1550903" cy="757646"/>
          </a:xfrm>
          <a:prstGeom prst="rect">
            <a:avLst/>
          </a:prstGeom>
          <a:noFill/>
          <a:ln>
            <a:noFill/>
          </a:ln>
        </p:spPr>
      </p:pic>
    </p:spTree>
    <p:extLst>
      <p:ext uri="{BB962C8B-B14F-4D97-AF65-F5344CB8AC3E}">
        <p14:creationId xmlns:p14="http://schemas.microsoft.com/office/powerpoint/2010/main" val="18874960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EDFBC-590C-B12E-387A-E6474D93056A}"/>
              </a:ext>
            </a:extLst>
          </p:cNvPr>
          <p:cNvSpPr>
            <a:spLocks noGrp="1"/>
          </p:cNvSpPr>
          <p:nvPr>
            <p:ph type="title"/>
          </p:nvPr>
        </p:nvSpPr>
        <p:spPr>
          <a:xfrm>
            <a:off x="824018" y="353869"/>
            <a:ext cx="6064045" cy="711200"/>
          </a:xfrm>
        </p:spPr>
        <p:txBody>
          <a:bodyPr>
            <a:normAutofit fontScale="90000"/>
          </a:bodyPr>
          <a:lstStyle/>
          <a:p>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So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sánh</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phương</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pháp</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Bisulfite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và</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Enzymatic Methylation conversion</a:t>
            </a:r>
          </a:p>
        </p:txBody>
      </p:sp>
      <p:pic>
        <p:nvPicPr>
          <p:cNvPr id="4" name="Content Placeholder 4" descr="A diagram of a method of a dna&#10;&#10;Description automatically generated with medium confidence">
            <a:extLst>
              <a:ext uri="{FF2B5EF4-FFF2-40B4-BE49-F238E27FC236}">
                <a16:creationId xmlns:a16="http://schemas.microsoft.com/office/drawing/2014/main" id="{F6FFA72F-25AB-488E-8C32-60308C6258A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62575" y="1875632"/>
            <a:ext cx="5856702" cy="4583506"/>
          </a:xfrm>
        </p:spPr>
      </p:pic>
      <p:sp>
        <p:nvSpPr>
          <p:cNvPr id="5" name="TextBox 4">
            <a:extLst>
              <a:ext uri="{FF2B5EF4-FFF2-40B4-BE49-F238E27FC236}">
                <a16:creationId xmlns:a16="http://schemas.microsoft.com/office/drawing/2014/main" id="{131D3AB9-6D1E-85A9-B1C5-4C9368B5A4EA}"/>
              </a:ext>
            </a:extLst>
          </p:cNvPr>
          <p:cNvSpPr txBox="1"/>
          <p:nvPr/>
        </p:nvSpPr>
        <p:spPr>
          <a:xfrm flipH="1">
            <a:off x="883919" y="2476500"/>
            <a:ext cx="4059556"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Độ</a:t>
            </a:r>
            <a:r>
              <a:rPr lang="en-US" sz="2400" dirty="0"/>
              <a:t> </a:t>
            </a:r>
            <a:r>
              <a:rPr lang="en-US" sz="2400" dirty="0" err="1"/>
              <a:t>nhạy</a:t>
            </a:r>
            <a:r>
              <a:rPr lang="en-US" sz="2400" dirty="0"/>
              <a:t> </a:t>
            </a:r>
            <a:r>
              <a:rPr lang="en-US" sz="2400" dirty="0" err="1"/>
              <a:t>cao</a:t>
            </a:r>
            <a:r>
              <a:rPr lang="en-US" sz="2400" dirty="0"/>
              <a:t> </a:t>
            </a:r>
            <a:r>
              <a:rPr lang="en-US" sz="2400" dirty="0" err="1"/>
              <a:t>hơn</a:t>
            </a:r>
            <a:endParaRPr lang="en-US" sz="2400" dirty="0"/>
          </a:p>
          <a:p>
            <a:pPr marL="285750" indent="-285750">
              <a:buFont typeface="Arial" panose="020B0604020202020204" pitchFamily="34" charset="0"/>
              <a:buChar char="•"/>
            </a:pPr>
            <a:r>
              <a:rPr lang="en-US" sz="2400" dirty="0" err="1"/>
              <a:t>Độ</a:t>
            </a:r>
            <a:r>
              <a:rPr lang="en-US" sz="2400" dirty="0"/>
              <a:t> </a:t>
            </a:r>
            <a:r>
              <a:rPr lang="en-US" sz="2400" dirty="0" err="1"/>
              <a:t>phủ</a:t>
            </a:r>
            <a:r>
              <a:rPr lang="en-US" sz="2400" dirty="0"/>
              <a:t> GC </a:t>
            </a:r>
            <a:r>
              <a:rPr lang="en-US" sz="2400" dirty="0" err="1"/>
              <a:t>đồng</a:t>
            </a:r>
            <a:r>
              <a:rPr lang="en-US" sz="2400" dirty="0"/>
              <a:t> </a:t>
            </a:r>
            <a:r>
              <a:rPr lang="en-US" sz="2400" dirty="0" err="1"/>
              <a:t>nhất</a:t>
            </a:r>
            <a:r>
              <a:rPr lang="en-US" sz="2400" dirty="0"/>
              <a:t> </a:t>
            </a:r>
            <a:r>
              <a:rPr lang="en-US" sz="2400" dirty="0" err="1"/>
              <a:t>hơn</a:t>
            </a:r>
            <a:endParaRPr lang="en-US" sz="2400" dirty="0"/>
          </a:p>
          <a:p>
            <a:pPr marL="285750" indent="-285750">
              <a:buFont typeface="Arial" panose="020B0604020202020204" pitchFamily="34" charset="0"/>
              <a:buChar char="•"/>
            </a:pPr>
            <a:r>
              <a:rPr lang="en-US" sz="2400" dirty="0" err="1"/>
              <a:t>Xác</a:t>
            </a:r>
            <a:r>
              <a:rPr lang="en-US" sz="2400" dirty="0"/>
              <a:t> </a:t>
            </a:r>
            <a:r>
              <a:rPr lang="en-US" sz="2400" dirty="0" err="1"/>
              <a:t>định</a:t>
            </a:r>
            <a:r>
              <a:rPr lang="en-US" sz="2400" dirty="0"/>
              <a:t> </a:t>
            </a:r>
            <a:r>
              <a:rPr lang="en-US" sz="2400" dirty="0" err="1"/>
              <a:t>được</a:t>
            </a:r>
            <a:r>
              <a:rPr lang="en-US" sz="2400" dirty="0"/>
              <a:t> </a:t>
            </a:r>
            <a:r>
              <a:rPr lang="en-US" sz="2400" dirty="0" err="1"/>
              <a:t>nhiều</a:t>
            </a:r>
            <a:r>
              <a:rPr lang="en-US" sz="2400" dirty="0"/>
              <a:t> </a:t>
            </a:r>
            <a:r>
              <a:rPr lang="en-US" sz="2400" dirty="0" err="1"/>
              <a:t>vùng</a:t>
            </a:r>
            <a:r>
              <a:rPr lang="en-US" sz="2400" dirty="0"/>
              <a:t> </a:t>
            </a:r>
            <a:r>
              <a:rPr lang="en-US" sz="2400" dirty="0" err="1"/>
              <a:t>CpGs</a:t>
            </a:r>
            <a:r>
              <a:rPr lang="en-US" sz="2400" dirty="0"/>
              <a:t> </a:t>
            </a:r>
            <a:r>
              <a:rPr lang="en-US" sz="2400" dirty="0" err="1"/>
              <a:t>hơn</a:t>
            </a:r>
            <a:endParaRPr lang="en-US" sz="2400" dirty="0"/>
          </a:p>
          <a:p>
            <a:pPr marL="285750" indent="-285750">
              <a:buFont typeface="Arial" panose="020B0604020202020204" pitchFamily="34" charset="0"/>
              <a:buChar char="•"/>
            </a:pPr>
            <a:r>
              <a:rPr lang="en-US" sz="2400" dirty="0" err="1"/>
              <a:t>Chuyển</a:t>
            </a:r>
            <a:r>
              <a:rPr lang="en-US" sz="2400" dirty="0"/>
              <a:t> </a:t>
            </a:r>
            <a:r>
              <a:rPr lang="en-US" sz="2400" dirty="0" err="1"/>
              <a:t>đổi</a:t>
            </a:r>
            <a:r>
              <a:rPr lang="en-US" sz="2400" dirty="0"/>
              <a:t> Methyl </a:t>
            </a:r>
            <a:r>
              <a:rPr lang="en-US" sz="2400" dirty="0" err="1"/>
              <a:t>tốt</a:t>
            </a:r>
            <a:r>
              <a:rPr lang="en-US" sz="2400" dirty="0"/>
              <a:t> </a:t>
            </a:r>
            <a:r>
              <a:rPr lang="en-US" sz="2400" dirty="0" err="1"/>
              <a:t>hơn</a:t>
            </a:r>
            <a:endParaRPr lang="en-US" sz="2400" dirty="0"/>
          </a:p>
          <a:p>
            <a:pPr marL="285750" indent="-285750">
              <a:buFont typeface="Arial" panose="020B0604020202020204" pitchFamily="34" charset="0"/>
              <a:buChar char="•"/>
            </a:pPr>
            <a:r>
              <a:rPr lang="en-US" sz="2400" dirty="0" err="1"/>
              <a:t>Xác</a:t>
            </a:r>
            <a:r>
              <a:rPr lang="en-US" sz="2400" dirty="0"/>
              <a:t> </a:t>
            </a:r>
            <a:r>
              <a:rPr lang="en-US" sz="2400" dirty="0" err="1"/>
              <a:t>định</a:t>
            </a:r>
            <a:r>
              <a:rPr lang="en-US" sz="2400" dirty="0"/>
              <a:t> </a:t>
            </a:r>
            <a:r>
              <a:rPr lang="en-US" sz="2400" dirty="0" err="1"/>
              <a:t>chính</a:t>
            </a:r>
            <a:r>
              <a:rPr lang="en-US" sz="2400" dirty="0"/>
              <a:t> </a:t>
            </a:r>
            <a:r>
              <a:rPr lang="en-US" sz="2400" dirty="0" err="1"/>
              <a:t>xác</a:t>
            </a:r>
            <a:r>
              <a:rPr lang="en-US" sz="2400" dirty="0"/>
              <a:t> </a:t>
            </a:r>
            <a:r>
              <a:rPr lang="en-US" sz="2400" dirty="0" err="1"/>
              <a:t>hơn</a:t>
            </a:r>
            <a:r>
              <a:rPr lang="en-US" sz="2400" dirty="0"/>
              <a:t> ở </a:t>
            </a:r>
            <a:r>
              <a:rPr lang="en-US" sz="2400" dirty="0" err="1"/>
              <a:t>những</a:t>
            </a:r>
            <a:r>
              <a:rPr lang="en-US" sz="2400" dirty="0"/>
              <a:t> </a:t>
            </a:r>
            <a:r>
              <a:rPr lang="en-US" sz="2400" dirty="0" err="1"/>
              <a:t>mẫu</a:t>
            </a:r>
            <a:r>
              <a:rPr lang="en-US" sz="2400" dirty="0"/>
              <a:t> </a:t>
            </a:r>
            <a:r>
              <a:rPr lang="en-US" sz="2400" dirty="0" err="1"/>
              <a:t>như</a:t>
            </a:r>
            <a:r>
              <a:rPr lang="en-US" sz="2400" dirty="0"/>
              <a:t> cfDNA</a:t>
            </a:r>
          </a:p>
          <a:p>
            <a:endParaRPr lang="en-US" sz="2400" dirty="0"/>
          </a:p>
        </p:txBody>
      </p:sp>
      <p:pic>
        <p:nvPicPr>
          <p:cNvPr id="3" name="Picture 2" descr="A black and white sign with black letters&#10;&#10;Description automatically generated">
            <a:extLst>
              <a:ext uri="{FF2B5EF4-FFF2-40B4-BE49-F238E27FC236}">
                <a16:creationId xmlns:a16="http://schemas.microsoft.com/office/drawing/2014/main" id="{FF6AC706-C1FC-E47C-705A-8B0996E1AF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140" y="407273"/>
            <a:ext cx="622459" cy="395107"/>
          </a:xfrm>
          <a:prstGeom prst="rect">
            <a:avLst/>
          </a:prstGeom>
        </p:spPr>
      </p:pic>
      <p:pic>
        <p:nvPicPr>
          <p:cNvPr id="6" name="Picture 5" descr="A black background with grey and green text&#10;&#10;Description automatically generated">
            <a:extLst>
              <a:ext uri="{FF2B5EF4-FFF2-40B4-BE49-F238E27FC236}">
                <a16:creationId xmlns:a16="http://schemas.microsoft.com/office/drawing/2014/main" id="{254D5F5D-F855-7984-26BE-4300487300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1311" y="-67830"/>
            <a:ext cx="2038350" cy="1345311"/>
          </a:xfrm>
          <a:prstGeom prst="rect">
            <a:avLst/>
          </a:prstGeom>
        </p:spPr>
      </p:pic>
      <p:pic>
        <p:nvPicPr>
          <p:cNvPr id="7" name="Google Shape;101;p4">
            <a:extLst>
              <a:ext uri="{FF2B5EF4-FFF2-40B4-BE49-F238E27FC236}">
                <a16:creationId xmlns:a16="http://schemas.microsoft.com/office/drawing/2014/main" id="{2C9AC77D-97F2-49E4-E446-9464E3C892C1}"/>
              </a:ext>
            </a:extLst>
          </p:cNvPr>
          <p:cNvPicPr preferRelativeResize="0"/>
          <p:nvPr/>
        </p:nvPicPr>
        <p:blipFill rotWithShape="1">
          <a:blip r:embed="rId5">
            <a:alphaModFix/>
          </a:blip>
          <a:srcRect/>
          <a:stretch/>
        </p:blipFill>
        <p:spPr>
          <a:xfrm>
            <a:off x="8333158" y="210084"/>
            <a:ext cx="1550903" cy="757646"/>
          </a:xfrm>
          <a:prstGeom prst="rect">
            <a:avLst/>
          </a:prstGeom>
          <a:noFill/>
          <a:ln>
            <a:noFill/>
          </a:ln>
        </p:spPr>
      </p:pic>
    </p:spTree>
    <p:extLst>
      <p:ext uri="{BB962C8B-B14F-4D97-AF65-F5344CB8AC3E}">
        <p14:creationId xmlns:p14="http://schemas.microsoft.com/office/powerpoint/2010/main" val="3077404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òa nhà Landmark 81 Vinhomes Central Park (Tân Cảng)">
            <a:extLst>
              <a:ext uri="{FF2B5EF4-FFF2-40B4-BE49-F238E27FC236}">
                <a16:creationId xmlns:a16="http://schemas.microsoft.com/office/drawing/2014/main" id="{5A3C9FAD-B5C8-BC33-FA28-F8E1E0D480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292" t="1026" r="4559" b="3256"/>
          <a:stretch/>
        </p:blipFill>
        <p:spPr bwMode="auto">
          <a:xfrm>
            <a:off x="4169261" y="727481"/>
            <a:ext cx="3545517" cy="540304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5199D77-3384-BE16-8B0D-A509105658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516" y="727480"/>
            <a:ext cx="3736659" cy="249235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9" name="Picture 6">
            <a:extLst>
              <a:ext uri="{FF2B5EF4-FFF2-40B4-BE49-F238E27FC236}">
                <a16:creationId xmlns:a16="http://schemas.microsoft.com/office/drawing/2014/main" id="{38C9DD62-CA37-0270-5494-F6AF7FB452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589" r="27638"/>
          <a:stretch/>
        </p:blipFill>
        <p:spPr bwMode="auto">
          <a:xfrm>
            <a:off x="7861705" y="3357745"/>
            <a:ext cx="3736659" cy="27727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E7B53C-2E71-A9F2-80B6-6D93F3E4CDFE}"/>
              </a:ext>
            </a:extLst>
          </p:cNvPr>
          <p:cNvSpPr txBox="1"/>
          <p:nvPr/>
        </p:nvSpPr>
        <p:spPr>
          <a:xfrm>
            <a:off x="4150290" y="659744"/>
            <a:ext cx="1720590" cy="523220"/>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defPPr>
              <a:defRPr lang="en-US"/>
            </a:defPPr>
            <a:lvl1pPr>
              <a:defRPr sz="2800" b="1">
                <a:solidFill>
                  <a:schemeClr val="bg1"/>
                </a:solidFill>
                <a:effectLst>
                  <a:outerShdw blurRad="50800" dist="38100" algn="l" rotWithShape="0">
                    <a:schemeClr val="bg1">
                      <a:alpha val="40000"/>
                    </a:schemeClr>
                  </a:outerShdw>
                </a:effectLst>
                <a:latin typeface="Calibri" panose="020F0502020204030204" pitchFamily="34" charset="0"/>
                <a:cs typeface="Calibri" panose="020F0502020204030204" pitchFamily="34" charset="0"/>
              </a:defRPr>
            </a:lvl1pPr>
          </a:lstStyle>
          <a:p>
            <a:r>
              <a:rPr lang="en-US" dirty="0"/>
              <a:t>VIETNAM</a:t>
            </a:r>
          </a:p>
        </p:txBody>
      </p:sp>
      <p:sp>
        <p:nvSpPr>
          <p:cNvPr id="15" name="TextBox 14">
            <a:extLst>
              <a:ext uri="{FF2B5EF4-FFF2-40B4-BE49-F238E27FC236}">
                <a16:creationId xmlns:a16="http://schemas.microsoft.com/office/drawing/2014/main" id="{33C13BA1-E351-5D28-DF44-826207D21750}"/>
              </a:ext>
            </a:extLst>
          </p:cNvPr>
          <p:cNvSpPr txBox="1"/>
          <p:nvPr/>
        </p:nvSpPr>
        <p:spPr>
          <a:xfrm>
            <a:off x="7847931" y="651277"/>
            <a:ext cx="1997958" cy="523220"/>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defPPr>
              <a:defRPr lang="en-US"/>
            </a:defPPr>
            <a:lvl1pPr>
              <a:defRPr sz="2800" b="1">
                <a:solidFill>
                  <a:schemeClr val="bg1"/>
                </a:solidFill>
                <a:effectLst>
                  <a:outerShdw blurRad="50800" dist="38100" algn="l" rotWithShape="0">
                    <a:schemeClr val="bg1">
                      <a:alpha val="40000"/>
                    </a:schemeClr>
                  </a:outerShdw>
                </a:effectLst>
                <a:latin typeface="Calibri" panose="020F0502020204030204" pitchFamily="34" charset="0"/>
                <a:cs typeface="Calibri" panose="020F0502020204030204" pitchFamily="34" charset="0"/>
              </a:defRPr>
            </a:lvl1pPr>
          </a:lstStyle>
          <a:p>
            <a:r>
              <a:rPr lang="en-US" dirty="0"/>
              <a:t>SINGAPORE</a:t>
            </a:r>
          </a:p>
        </p:txBody>
      </p:sp>
      <p:sp>
        <p:nvSpPr>
          <p:cNvPr id="16" name="TextBox 15">
            <a:extLst>
              <a:ext uri="{FF2B5EF4-FFF2-40B4-BE49-F238E27FC236}">
                <a16:creationId xmlns:a16="http://schemas.microsoft.com/office/drawing/2014/main" id="{7F23935D-2853-C1E2-729F-6F37CBC5864F}"/>
              </a:ext>
            </a:extLst>
          </p:cNvPr>
          <p:cNvSpPr txBox="1"/>
          <p:nvPr/>
        </p:nvSpPr>
        <p:spPr>
          <a:xfrm>
            <a:off x="7831221" y="3289298"/>
            <a:ext cx="1997958" cy="523220"/>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defPPr>
              <a:defRPr lang="en-US"/>
            </a:defPPr>
            <a:lvl1pPr>
              <a:defRPr sz="2800" b="1">
                <a:solidFill>
                  <a:schemeClr val="bg1"/>
                </a:solidFill>
                <a:effectLst>
                  <a:outerShdw blurRad="50800" dist="38100" algn="l" rotWithShape="0">
                    <a:schemeClr val="bg1">
                      <a:alpha val="40000"/>
                    </a:schemeClr>
                  </a:outerShdw>
                </a:effectLst>
                <a:latin typeface="Calibri" panose="020F0502020204030204" pitchFamily="34" charset="0"/>
                <a:cs typeface="Calibri" panose="020F0502020204030204" pitchFamily="34" charset="0"/>
              </a:defRPr>
            </a:lvl1pPr>
          </a:lstStyle>
          <a:p>
            <a:r>
              <a:rPr lang="en-US" dirty="0"/>
              <a:t>MALAYSIA</a:t>
            </a:r>
          </a:p>
        </p:txBody>
      </p:sp>
      <p:sp>
        <p:nvSpPr>
          <p:cNvPr id="6" name="Rectangle 5">
            <a:extLst>
              <a:ext uri="{FF2B5EF4-FFF2-40B4-BE49-F238E27FC236}">
                <a16:creationId xmlns:a16="http://schemas.microsoft.com/office/drawing/2014/main" id="{08ECA299-40CF-3F27-D466-1640C857C0F2}"/>
              </a:ext>
            </a:extLst>
          </p:cNvPr>
          <p:cNvSpPr/>
          <p:nvPr/>
        </p:nvSpPr>
        <p:spPr>
          <a:xfrm>
            <a:off x="9845889" y="6387464"/>
            <a:ext cx="1925527" cy="323165"/>
          </a:xfrm>
          <a:prstGeom prst="rect">
            <a:avLst/>
          </a:prstGeom>
        </p:spPr>
        <p:txBody>
          <a:bodyPr wrap="none">
            <a:spAutoFit/>
          </a:bodyPr>
          <a:lstStyle/>
          <a:p>
            <a:r>
              <a:rPr lang="en-US" sz="1500" dirty="0">
                <a:solidFill>
                  <a:schemeClr val="tx1">
                    <a:lumMod val="95000"/>
                    <a:lumOff val="5000"/>
                  </a:schemeClr>
                </a:solidFill>
                <a:latin typeface="Arial" panose="020B0604020202020204" pitchFamily="34" charset="0"/>
                <a:cs typeface="Arial" panose="020B0604020202020204" pitchFamily="34" charset="0"/>
              </a:rPr>
              <a:t>(+84) 28 7300 5556 </a:t>
            </a:r>
          </a:p>
        </p:txBody>
      </p:sp>
      <p:pic>
        <p:nvPicPr>
          <p:cNvPr id="9" name="Picture 2" descr="Siam Piwat | THE VISIONARY ICON">
            <a:extLst>
              <a:ext uri="{FF2B5EF4-FFF2-40B4-BE49-F238E27FC236}">
                <a16:creationId xmlns:a16="http://schemas.microsoft.com/office/drawing/2014/main" id="{AA7C8EBA-5C22-385F-A564-EAEA2438D84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055" t="7317" r="3925" b="10662"/>
          <a:stretch/>
        </p:blipFill>
        <p:spPr bwMode="auto">
          <a:xfrm>
            <a:off x="481902" y="3619871"/>
            <a:ext cx="3545516" cy="2510226"/>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429E4880-068C-B857-1235-1C3AC5C6E0AD}"/>
              </a:ext>
            </a:extLst>
          </p:cNvPr>
          <p:cNvSpPr txBox="1"/>
          <p:nvPr/>
        </p:nvSpPr>
        <p:spPr>
          <a:xfrm>
            <a:off x="481902" y="3550908"/>
            <a:ext cx="1720590" cy="523220"/>
          </a:xfrm>
          <a:prstGeom prst="rect">
            <a:avLst/>
          </a:prstGeom>
          <a:noFill/>
          <a:extLst>
            <a:ext uri="{909E8E84-426E-40DD-AFC4-6F175D3DCCD1}">
              <a14:hiddenFill xmlns:a14="http://schemas.microsoft.com/office/drawing/2010/main">
                <a:solidFill>
                  <a:srgbClr val="FFFFFF"/>
                </a:solidFill>
              </a14:hiddenFill>
            </a:ext>
          </a:extLst>
        </p:spPr>
        <p:txBody>
          <a:bodyPr wrap="square" rtlCol="0">
            <a:spAutoFit/>
          </a:bodyPr>
          <a:lstStyle/>
          <a:p>
            <a:r>
              <a:rPr lang="en-US" sz="2800" b="1" dirty="0">
                <a:solidFill>
                  <a:schemeClr val="bg1"/>
                </a:solidFill>
                <a:effectLst>
                  <a:outerShdw blurRad="50800" dist="38100" algn="l" rotWithShape="0">
                    <a:schemeClr val="bg1">
                      <a:alpha val="40000"/>
                    </a:schemeClr>
                  </a:outerShdw>
                </a:effectLst>
                <a:latin typeface="Calibri" panose="020F0502020204030204" pitchFamily="34" charset="0"/>
                <a:cs typeface="Calibri" panose="020F0502020204030204" pitchFamily="34" charset="0"/>
              </a:rPr>
              <a:t>THAILAND</a:t>
            </a:r>
          </a:p>
        </p:txBody>
      </p:sp>
      <p:sp>
        <p:nvSpPr>
          <p:cNvPr id="8" name="Slide Number Placeholder 7">
            <a:extLst>
              <a:ext uri="{FF2B5EF4-FFF2-40B4-BE49-F238E27FC236}">
                <a16:creationId xmlns:a16="http://schemas.microsoft.com/office/drawing/2014/main" id="{4AFA2403-600C-E880-939A-01865D5EA4EC}"/>
              </a:ext>
            </a:extLst>
          </p:cNvPr>
          <p:cNvSpPr>
            <a:spLocks noGrp="1"/>
          </p:cNvSpPr>
          <p:nvPr>
            <p:ph type="sldNum" sz="quarter" idx="12"/>
          </p:nvPr>
        </p:nvSpPr>
        <p:spPr>
          <a:xfrm>
            <a:off x="11422512" y="6387464"/>
            <a:ext cx="640080" cy="365125"/>
          </a:xfrm>
        </p:spPr>
        <p:txBody>
          <a:bodyPr/>
          <a:lstStyle/>
          <a:p>
            <a:fld id="{60553ECD-7F6D-420D-93CA-D8D15EB427AC}" type="slidenum">
              <a:rPr lang="en-US" sz="15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2</a:t>
            </a:fld>
            <a:endParaRPr lang="en-US" sz="1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3" name="Rectangle 12">
            <a:extLst>
              <a:ext uri="{FF2B5EF4-FFF2-40B4-BE49-F238E27FC236}">
                <a16:creationId xmlns:a16="http://schemas.microsoft.com/office/drawing/2014/main" id="{365BA9E7-2BC1-4BB1-3D5B-39DEFC936131}"/>
              </a:ext>
            </a:extLst>
          </p:cNvPr>
          <p:cNvSpPr/>
          <p:nvPr/>
        </p:nvSpPr>
        <p:spPr>
          <a:xfrm>
            <a:off x="401475" y="6360690"/>
            <a:ext cx="5681363" cy="430887"/>
          </a:xfrm>
          <a:prstGeom prst="rect">
            <a:avLst/>
          </a:prstGeom>
        </p:spPr>
        <p:txBody>
          <a:bodyPr wrap="none">
            <a:spAutoFit/>
          </a:bodyPr>
          <a:lstStyle/>
          <a:p>
            <a:r>
              <a:rPr lang="vi-VN" sz="1100" dirty="0">
                <a:solidFill>
                  <a:schemeClr val="tx1">
                    <a:lumMod val="95000"/>
                    <a:lumOff val="5000"/>
                  </a:schemeClr>
                </a:solidFill>
                <a:latin typeface="Arial" panose="020B0604020202020204" pitchFamily="34" charset="0"/>
                <a:cs typeface="Arial" panose="020B0604020202020204" pitchFamily="34" charset="0"/>
              </a:rPr>
              <a:t>Tầng 7, Tòa nhà Worc@Q2, 21 Võ Trường Toản, P. Thảo Điền, TP. Thủ Đức, TP. HCM</a:t>
            </a:r>
          </a:p>
          <a:p>
            <a:r>
              <a:rPr lang="en-US" sz="1100" dirty="0" err="1">
                <a:solidFill>
                  <a:schemeClr val="tx1">
                    <a:lumMod val="95000"/>
                    <a:lumOff val="5000"/>
                  </a:schemeClr>
                </a:solidFill>
                <a:latin typeface="Arial" panose="020B0604020202020204" pitchFamily="34" charset="0"/>
                <a:cs typeface="Arial" panose="020B0604020202020204" pitchFamily="34" charset="0"/>
              </a:rPr>
              <a:t>Tầng</a:t>
            </a:r>
            <a:r>
              <a:rPr lang="en-US" sz="1100" dirty="0">
                <a:solidFill>
                  <a:schemeClr val="tx1">
                    <a:lumMod val="95000"/>
                    <a:lumOff val="5000"/>
                  </a:schemeClr>
                </a:solidFill>
                <a:latin typeface="Arial" panose="020B0604020202020204" pitchFamily="34" charset="0"/>
                <a:cs typeface="Arial" panose="020B0604020202020204" pitchFamily="34" charset="0"/>
              </a:rPr>
              <a:t> 1, 183 </a:t>
            </a:r>
            <a:r>
              <a:rPr lang="en-US" sz="1100" dirty="0" err="1">
                <a:solidFill>
                  <a:schemeClr val="tx1">
                    <a:lumMod val="95000"/>
                    <a:lumOff val="5000"/>
                  </a:schemeClr>
                </a:solidFill>
                <a:latin typeface="Arial" panose="020B0604020202020204" pitchFamily="34" charset="0"/>
                <a:cs typeface="Arial" panose="020B0604020202020204" pitchFamily="34" charset="0"/>
              </a:rPr>
              <a:t>Trường</a:t>
            </a:r>
            <a:r>
              <a:rPr lang="en-US" sz="1100" dirty="0">
                <a:solidFill>
                  <a:schemeClr val="tx1">
                    <a:lumMod val="95000"/>
                    <a:lumOff val="5000"/>
                  </a:schemeClr>
                </a:solidFill>
                <a:latin typeface="Arial" panose="020B0604020202020204" pitchFamily="34" charset="0"/>
                <a:cs typeface="Arial" panose="020B0604020202020204" pitchFamily="34" charset="0"/>
              </a:rPr>
              <a:t> Chinh, P. </a:t>
            </a:r>
            <a:r>
              <a:rPr lang="en-US" sz="1100" dirty="0" err="1">
                <a:solidFill>
                  <a:schemeClr val="tx1">
                    <a:lumMod val="95000"/>
                    <a:lumOff val="5000"/>
                  </a:schemeClr>
                </a:solidFill>
                <a:latin typeface="Arial" panose="020B0604020202020204" pitchFamily="34" charset="0"/>
                <a:cs typeface="Arial" panose="020B0604020202020204" pitchFamily="34" charset="0"/>
              </a:rPr>
              <a:t>Khương</a:t>
            </a:r>
            <a:r>
              <a:rPr lang="en-US" sz="1100" dirty="0">
                <a:solidFill>
                  <a:schemeClr val="tx1">
                    <a:lumMod val="95000"/>
                    <a:lumOff val="5000"/>
                  </a:schemeClr>
                </a:solidFill>
                <a:latin typeface="Arial" panose="020B0604020202020204" pitchFamily="34" charset="0"/>
                <a:cs typeface="Arial" panose="020B0604020202020204" pitchFamily="34" charset="0"/>
              </a:rPr>
              <a:t> Mai, </a:t>
            </a:r>
            <a:r>
              <a:rPr lang="en-US" sz="1100" dirty="0" err="1">
                <a:solidFill>
                  <a:schemeClr val="tx1">
                    <a:lumMod val="95000"/>
                    <a:lumOff val="5000"/>
                  </a:schemeClr>
                </a:solidFill>
                <a:latin typeface="Arial" panose="020B0604020202020204" pitchFamily="34" charset="0"/>
                <a:cs typeface="Arial" panose="020B0604020202020204" pitchFamily="34" charset="0"/>
              </a:rPr>
              <a:t>Q.Thanh</a:t>
            </a:r>
            <a:r>
              <a:rPr lang="en-US" sz="1100" dirty="0">
                <a:solidFill>
                  <a:schemeClr val="tx1">
                    <a:lumMod val="95000"/>
                    <a:lumOff val="5000"/>
                  </a:schemeClr>
                </a:solidFill>
                <a:latin typeface="Arial" panose="020B0604020202020204" pitchFamily="34" charset="0"/>
                <a:cs typeface="Arial" panose="020B0604020202020204" pitchFamily="34" charset="0"/>
              </a:rPr>
              <a:t> Xuân</a:t>
            </a:r>
            <a:r>
              <a:rPr lang="vi-VN" sz="1100" dirty="0">
                <a:solidFill>
                  <a:schemeClr val="tx1">
                    <a:lumMod val="95000"/>
                    <a:lumOff val="5000"/>
                  </a:schemeClr>
                </a:solidFill>
                <a:latin typeface="Arial" panose="020B0604020202020204" pitchFamily="34" charset="0"/>
                <a:cs typeface="Arial" panose="020B0604020202020204" pitchFamily="34" charset="0"/>
              </a:rPr>
              <a:t>, TP. HN</a:t>
            </a:r>
            <a:endParaRPr lang="en-US" sz="11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1" name="Picture 10">
            <a:extLst>
              <a:ext uri="{FF2B5EF4-FFF2-40B4-BE49-F238E27FC236}">
                <a16:creationId xmlns:a16="http://schemas.microsoft.com/office/drawing/2014/main" id="{65C809F5-604A-9C87-AE37-55F9326FA6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8212" y="727480"/>
            <a:ext cx="2756359" cy="2756359"/>
          </a:xfrm>
          <a:prstGeom prst="rect">
            <a:avLst/>
          </a:prstGeom>
        </p:spPr>
      </p:pic>
      <p:pic>
        <p:nvPicPr>
          <p:cNvPr id="2" name="Picture 1">
            <a:extLst>
              <a:ext uri="{FF2B5EF4-FFF2-40B4-BE49-F238E27FC236}">
                <a16:creationId xmlns:a16="http://schemas.microsoft.com/office/drawing/2014/main" id="{D8B0A57E-C821-4AF6-78C3-C91D2748E0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93828" y="-144789"/>
            <a:ext cx="1147824" cy="758384"/>
          </a:xfrm>
          <a:prstGeom prst="rect">
            <a:avLst/>
          </a:prstGeom>
        </p:spPr>
      </p:pic>
    </p:spTree>
    <p:extLst>
      <p:ext uri="{BB962C8B-B14F-4D97-AF65-F5344CB8AC3E}">
        <p14:creationId xmlns:p14="http://schemas.microsoft.com/office/powerpoint/2010/main" val="3052663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na molecule with bubbles&#10;&#10;AI-generated content may be incorrect.">
            <a:extLst>
              <a:ext uri="{FF2B5EF4-FFF2-40B4-BE49-F238E27FC236}">
                <a16:creationId xmlns:a16="http://schemas.microsoft.com/office/drawing/2014/main" id="{696770C2-B957-06DE-F093-DEC53F291778}"/>
              </a:ext>
            </a:extLst>
          </p:cNvPr>
          <p:cNvPicPr>
            <a:picLocks noChangeAspect="1"/>
          </p:cNvPicPr>
          <p:nvPr/>
        </p:nvPicPr>
        <p:blipFill>
          <a:blip r:embed="rId2">
            <a:extLst>
              <a:ext uri="{28A0092B-C50C-407E-A947-70E740481C1C}">
                <a14:useLocalDpi xmlns:a14="http://schemas.microsoft.com/office/drawing/2010/main" val="0"/>
              </a:ext>
            </a:extLst>
          </a:blip>
          <a:srcRect l="32321" r="1" b="1"/>
          <a:stretch>
            <a:fillRect/>
          </a:stretch>
        </p:blipFill>
        <p:spPr>
          <a:xfrm>
            <a:off x="1" y="10"/>
            <a:ext cx="9669642" cy="6857990"/>
          </a:xfrm>
          <a:prstGeom prst="rect">
            <a:avLst/>
          </a:prstGeom>
        </p:spPr>
      </p:pic>
      <p:sp>
        <p:nvSpPr>
          <p:cNvPr id="14" name="Rectangle 1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2521739-6A95-38FB-5D2E-A5D031E3C4DB}"/>
              </a:ext>
            </a:extLst>
          </p:cNvPr>
          <p:cNvSpPr>
            <a:spLocks noGrp="1"/>
          </p:cNvSpPr>
          <p:nvPr>
            <p:ph type="title"/>
          </p:nvPr>
        </p:nvSpPr>
        <p:spPr>
          <a:xfrm>
            <a:off x="7922135" y="4001059"/>
            <a:ext cx="3822189" cy="911225"/>
          </a:xfrm>
        </p:spPr>
        <p:txBody>
          <a:bodyPr>
            <a:normAutofit/>
          </a:bodyPr>
          <a:lstStyle/>
          <a:p>
            <a:r>
              <a:rPr lang="en-US" sz="4000" b="1" dirty="0">
                <a:solidFill>
                  <a:schemeClr val="accent1"/>
                </a:solidFill>
              </a:rPr>
              <a:t>NANODIGMBIO</a:t>
            </a:r>
          </a:p>
        </p:txBody>
      </p:sp>
      <p:sp>
        <p:nvSpPr>
          <p:cNvPr id="9" name="Content Placeholder 8">
            <a:extLst>
              <a:ext uri="{FF2B5EF4-FFF2-40B4-BE49-F238E27FC236}">
                <a16:creationId xmlns:a16="http://schemas.microsoft.com/office/drawing/2014/main" id="{29AD641F-7B74-F5B4-EE3E-B96A14BEEFAF}"/>
              </a:ext>
            </a:extLst>
          </p:cNvPr>
          <p:cNvSpPr>
            <a:spLocks noGrp="1"/>
          </p:cNvSpPr>
          <p:nvPr>
            <p:ph idx="1"/>
          </p:nvPr>
        </p:nvSpPr>
        <p:spPr>
          <a:xfrm>
            <a:off x="7980862" y="4912284"/>
            <a:ext cx="3822189" cy="518549"/>
          </a:xfrm>
        </p:spPr>
        <p:txBody>
          <a:bodyPr>
            <a:normAutofit/>
          </a:bodyPr>
          <a:lstStyle/>
          <a:p>
            <a:pPr marL="0" indent="0">
              <a:buNone/>
            </a:pPr>
            <a:r>
              <a:rPr lang="en-US" sz="2000" dirty="0" err="1"/>
              <a:t>Giải</a:t>
            </a:r>
            <a:r>
              <a:rPr lang="en-US" sz="2000" dirty="0"/>
              <a:t> </a:t>
            </a:r>
            <a:r>
              <a:rPr lang="en-US" sz="2000" dirty="0" err="1"/>
              <a:t>pháp</a:t>
            </a:r>
            <a:r>
              <a:rPr lang="en-US" sz="2000" dirty="0"/>
              <a:t> </a:t>
            </a:r>
            <a:r>
              <a:rPr lang="en-US" sz="2000" dirty="0" err="1"/>
              <a:t>toàn</a:t>
            </a:r>
            <a:r>
              <a:rPr lang="en-US" sz="2000" dirty="0"/>
              <a:t> </a:t>
            </a:r>
            <a:r>
              <a:rPr lang="en-US" sz="2000" dirty="0" err="1"/>
              <a:t>diện</a:t>
            </a:r>
            <a:r>
              <a:rPr lang="en-US" sz="2000" dirty="0"/>
              <a:t> </a:t>
            </a:r>
            <a:r>
              <a:rPr lang="en-US" sz="2000" dirty="0" err="1"/>
              <a:t>về</a:t>
            </a:r>
            <a:r>
              <a:rPr lang="en-US" sz="2000" dirty="0"/>
              <a:t> NGS</a:t>
            </a:r>
          </a:p>
        </p:txBody>
      </p:sp>
      <p:pic>
        <p:nvPicPr>
          <p:cNvPr id="6" name="Graphic 5">
            <a:extLst>
              <a:ext uri="{FF2B5EF4-FFF2-40B4-BE49-F238E27FC236}">
                <a16:creationId xmlns:a16="http://schemas.microsoft.com/office/drawing/2014/main" id="{A6708B70-65EF-F489-1333-EC597E1F08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33305" y="189061"/>
            <a:ext cx="1569062" cy="921900"/>
          </a:xfrm>
          <a:prstGeom prst="rect">
            <a:avLst/>
          </a:prstGeom>
        </p:spPr>
      </p:pic>
    </p:spTree>
    <p:extLst>
      <p:ext uri="{BB962C8B-B14F-4D97-AF65-F5344CB8AC3E}">
        <p14:creationId xmlns:p14="http://schemas.microsoft.com/office/powerpoint/2010/main" val="479230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C5043-C81F-D5F7-0BDC-B104A9B39A42}"/>
              </a:ext>
            </a:extLst>
          </p:cNvPr>
          <p:cNvSpPr>
            <a:spLocks noGrp="1"/>
          </p:cNvSpPr>
          <p:nvPr>
            <p:ph type="title"/>
          </p:nvPr>
        </p:nvSpPr>
        <p:spPr/>
        <p:txBody>
          <a:bodyPr/>
          <a:lstStyle/>
          <a:p>
            <a:r>
              <a:rPr lang="en-US" sz="23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So </a:t>
            </a:r>
            <a:r>
              <a:rPr lang="en-US" sz="23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sánh</a:t>
            </a:r>
            <a:r>
              <a:rPr lang="en-US" sz="23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Twist Methylome </a:t>
            </a:r>
            <a:r>
              <a:rPr lang="en-US" sz="23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với</a:t>
            </a:r>
            <a:r>
              <a:rPr lang="en-US" sz="23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Epic Array</a:t>
            </a:r>
          </a:p>
        </p:txBody>
      </p:sp>
      <p:pic>
        <p:nvPicPr>
          <p:cNvPr id="5" name="Picture 4">
            <a:extLst>
              <a:ext uri="{FF2B5EF4-FFF2-40B4-BE49-F238E27FC236}">
                <a16:creationId xmlns:a16="http://schemas.microsoft.com/office/drawing/2014/main" id="{72549282-2DCA-22B0-B7CE-9ACA294F0E50}"/>
              </a:ext>
            </a:extLst>
          </p:cNvPr>
          <p:cNvPicPr>
            <a:picLocks noChangeAspect="1"/>
          </p:cNvPicPr>
          <p:nvPr/>
        </p:nvPicPr>
        <p:blipFill rotWithShape="1">
          <a:blip r:embed="rId2"/>
          <a:srcRect l="1484" t="18333" r="1641" b="13611"/>
          <a:stretch/>
        </p:blipFill>
        <p:spPr>
          <a:xfrm>
            <a:off x="989240" y="1245644"/>
            <a:ext cx="10213520" cy="4035988"/>
          </a:xfrm>
          <a:prstGeom prst="rect">
            <a:avLst/>
          </a:prstGeom>
        </p:spPr>
      </p:pic>
      <p:pic>
        <p:nvPicPr>
          <p:cNvPr id="4" name="Picture 3" descr="A black and white sign with black letters&#10;&#10;Description automatically generated">
            <a:extLst>
              <a:ext uri="{FF2B5EF4-FFF2-40B4-BE49-F238E27FC236}">
                <a16:creationId xmlns:a16="http://schemas.microsoft.com/office/drawing/2014/main" id="{6652AF5F-5249-0BEB-F75D-FECDCFBFC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7140" y="407273"/>
            <a:ext cx="622459" cy="395107"/>
          </a:xfrm>
          <a:prstGeom prst="rect">
            <a:avLst/>
          </a:prstGeom>
        </p:spPr>
      </p:pic>
      <p:pic>
        <p:nvPicPr>
          <p:cNvPr id="6" name="Picture 5" descr="A black background with grey and green text&#10;&#10;Description automatically generated">
            <a:extLst>
              <a:ext uri="{FF2B5EF4-FFF2-40B4-BE49-F238E27FC236}">
                <a16:creationId xmlns:a16="http://schemas.microsoft.com/office/drawing/2014/main" id="{A559C6E7-D523-F623-6ECB-F83975F44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1311" y="-67830"/>
            <a:ext cx="2038350" cy="1345311"/>
          </a:xfrm>
          <a:prstGeom prst="rect">
            <a:avLst/>
          </a:prstGeom>
        </p:spPr>
      </p:pic>
      <p:pic>
        <p:nvPicPr>
          <p:cNvPr id="7" name="Google Shape;101;p4">
            <a:extLst>
              <a:ext uri="{FF2B5EF4-FFF2-40B4-BE49-F238E27FC236}">
                <a16:creationId xmlns:a16="http://schemas.microsoft.com/office/drawing/2014/main" id="{3CD20973-67A7-027F-CDEE-E46A0D82A6F8}"/>
              </a:ext>
            </a:extLst>
          </p:cNvPr>
          <p:cNvPicPr preferRelativeResize="0"/>
          <p:nvPr/>
        </p:nvPicPr>
        <p:blipFill rotWithShape="1">
          <a:blip r:embed="rId5">
            <a:alphaModFix/>
          </a:blip>
          <a:srcRect/>
          <a:stretch/>
        </p:blipFill>
        <p:spPr>
          <a:xfrm>
            <a:off x="8333158" y="210084"/>
            <a:ext cx="1550903" cy="757646"/>
          </a:xfrm>
          <a:prstGeom prst="rect">
            <a:avLst/>
          </a:prstGeom>
          <a:noFill/>
          <a:ln>
            <a:noFill/>
          </a:ln>
        </p:spPr>
      </p:pic>
      <p:sp>
        <p:nvSpPr>
          <p:cNvPr id="9" name="TextBox 8">
            <a:extLst>
              <a:ext uri="{FF2B5EF4-FFF2-40B4-BE49-F238E27FC236}">
                <a16:creationId xmlns:a16="http://schemas.microsoft.com/office/drawing/2014/main" id="{2A0F21C5-EB5B-2423-D833-18A52CFDD170}"/>
              </a:ext>
            </a:extLst>
          </p:cNvPr>
          <p:cNvSpPr txBox="1"/>
          <p:nvPr/>
        </p:nvSpPr>
        <p:spPr>
          <a:xfrm>
            <a:off x="989240" y="5350456"/>
            <a:ext cx="10213520" cy="1477328"/>
          </a:xfrm>
          <a:prstGeom prst="rect">
            <a:avLst/>
          </a:prstGeom>
          <a:noFill/>
          <a:ln>
            <a:solidFill>
              <a:srgbClr val="1EB291"/>
            </a:solidFill>
          </a:ln>
        </p:spPr>
        <p:txBody>
          <a:bodyPr wrap="square">
            <a:spAutoFit/>
          </a:bodyPr>
          <a:lstStyle/>
          <a:p>
            <a:pPr marL="342900" indent="-342900" algn="l">
              <a:buFontTx/>
              <a:buChar char="-"/>
            </a:pPr>
            <a:r>
              <a:rPr lang="en-US" sz="1800" b="0" i="0" dirty="0">
                <a:effectLst/>
                <a:latin typeface="Times New Roman" panose="02020603050405020304" pitchFamily="18" charset="0"/>
                <a:cs typeface="Times New Roman" panose="02020603050405020304" pitchFamily="18" charset="0"/>
              </a:rPr>
              <a:t>31 </a:t>
            </a:r>
            <a:r>
              <a:rPr lang="en-US" sz="1800" b="0" i="0" dirty="0" err="1">
                <a:effectLst/>
                <a:latin typeface="Times New Roman" panose="02020603050405020304" pitchFamily="18" charset="0"/>
                <a:cs typeface="Times New Roman" panose="02020603050405020304" pitchFamily="18" charset="0"/>
              </a:rPr>
              <a:t>loại</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ung</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thư</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dựa</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trên</a:t>
            </a:r>
            <a:r>
              <a:rPr lang="en-US" sz="1800" b="0" i="0" dirty="0">
                <a:effectLst/>
                <a:latin typeface="Times New Roman" panose="02020603050405020304" pitchFamily="18" charset="0"/>
                <a:cs typeface="Times New Roman" panose="02020603050405020304" pitchFamily="18" charset="0"/>
              </a:rPr>
              <a:t> TCGA database</a:t>
            </a:r>
          </a:p>
          <a:p>
            <a:pPr marL="342900" indent="-342900" algn="l">
              <a:buFontTx/>
              <a:buChar char="-"/>
            </a:pPr>
            <a:r>
              <a:rPr lang="en-US" sz="1800" b="0" i="0" dirty="0">
                <a:effectLst/>
                <a:latin typeface="Times New Roman" panose="02020603050405020304" pitchFamily="18" charset="0"/>
                <a:cs typeface="Times New Roman" panose="02020603050405020304" pitchFamily="18" charset="0"/>
              </a:rPr>
              <a:t>13,090 Probes </a:t>
            </a:r>
          </a:p>
          <a:p>
            <a:pPr marL="342900" indent="-342900" algn="l">
              <a:buFontTx/>
              <a:buChar char="-"/>
            </a:pPr>
            <a:r>
              <a:rPr lang="en-US" sz="1800" b="0" i="0" dirty="0">
                <a:effectLst/>
                <a:latin typeface="Times New Roman" panose="02020603050405020304" pitchFamily="18" charset="0"/>
                <a:cs typeface="Times New Roman" panose="02020603050405020304" pitchFamily="18" charset="0"/>
              </a:rPr>
              <a:t>126k CpG</a:t>
            </a:r>
          </a:p>
          <a:p>
            <a:pPr marL="342900" indent="-342900" algn="l">
              <a:buFontTx/>
              <a:buChar char="-"/>
            </a:pPr>
            <a:r>
              <a:rPr lang="en-US" sz="1800" b="0" i="0" dirty="0">
                <a:effectLst/>
                <a:latin typeface="Times New Roman" panose="02020603050405020304" pitchFamily="18" charset="0"/>
                <a:cs typeface="Times New Roman" panose="02020603050405020304" pitchFamily="18" charset="0"/>
              </a:rPr>
              <a:t>~12k </a:t>
            </a:r>
            <a:r>
              <a:rPr lang="en-US" sz="1800" b="0" i="0" dirty="0" err="1">
                <a:effectLst/>
                <a:latin typeface="Times New Roman" panose="02020603050405020304" pitchFamily="18" charset="0"/>
                <a:cs typeface="Times New Roman" panose="02020603050405020304" pitchFamily="18" charset="0"/>
              </a:rPr>
              <a:t>vùng</a:t>
            </a:r>
            <a:r>
              <a:rPr lang="en-US" sz="1800" b="0" i="0" dirty="0">
                <a:effectLst/>
                <a:latin typeface="Times New Roman" panose="02020603050405020304" pitchFamily="18" charset="0"/>
                <a:cs typeface="Times New Roman" panose="02020603050405020304" pitchFamily="18" charset="0"/>
              </a:rPr>
              <a:t> methyl </a:t>
            </a:r>
            <a:r>
              <a:rPr lang="en-US" sz="1800" b="0" i="0" dirty="0" err="1">
                <a:effectLst/>
                <a:latin typeface="Times New Roman" panose="02020603050405020304" pitchFamily="18" charset="0"/>
                <a:cs typeface="Times New Roman" panose="02020603050405020304" pitchFamily="18" charset="0"/>
              </a:rPr>
              <a:t>hoá</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khác</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nhau</a:t>
            </a:r>
            <a:r>
              <a:rPr lang="en-US" sz="1800" b="0" i="0" dirty="0">
                <a:effectLst/>
                <a:latin typeface="Times New Roman" panose="02020603050405020304" pitchFamily="18" charset="0"/>
                <a:cs typeface="Times New Roman" panose="02020603050405020304" pitchFamily="18" charset="0"/>
              </a:rPr>
              <a:t> (DMRs)</a:t>
            </a:r>
          </a:p>
          <a:p>
            <a:pPr marL="342900" indent="-342900" algn="l">
              <a:buFontTx/>
              <a:buChar char="-"/>
            </a:pPr>
            <a:r>
              <a:rPr lang="en-US" sz="1800" b="0" i="0" dirty="0">
                <a:effectLst/>
                <a:latin typeface="Times New Roman" panose="02020603050405020304" pitchFamily="18" charset="0"/>
                <a:cs typeface="Times New Roman" panose="02020603050405020304" pitchFamily="18" charset="0"/>
              </a:rPr>
              <a:t>Cung </a:t>
            </a:r>
            <a:r>
              <a:rPr lang="en-US" sz="1800" b="0" i="0" dirty="0" err="1">
                <a:effectLst/>
                <a:latin typeface="Times New Roman" panose="02020603050405020304" pitchFamily="18" charset="0"/>
                <a:cs typeface="Times New Roman" panose="02020603050405020304" pitchFamily="18" charset="0"/>
              </a:rPr>
              <a:t>cấp</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công</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cụ</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nghiên</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cứu</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hữu</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hiệu</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cho</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nghiên</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cứu</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ung</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thư</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sớm</a:t>
            </a:r>
            <a:r>
              <a:rPr lang="en-US" sz="1800" b="0" i="0" dirty="0">
                <a:effectLst/>
                <a:latin typeface="Times New Roman" panose="02020603050405020304" pitchFamily="18" charset="0"/>
                <a:cs typeface="Times New Roman" panose="02020603050405020304" pitchFamily="18" charset="0"/>
              </a:rPr>
              <a:t>/</a:t>
            </a:r>
            <a:r>
              <a:rPr lang="en-US" sz="1800" b="0" i="0" dirty="0" err="1">
                <a:effectLst/>
                <a:latin typeface="Times New Roman" panose="02020603050405020304" pitchFamily="18" charset="0"/>
                <a:cs typeface="Times New Roman" panose="02020603050405020304" pitchFamily="18" charset="0"/>
              </a:rPr>
              <a:t>ung</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thư</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sinh</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thiết</a:t>
            </a:r>
            <a:r>
              <a:rPr lang="en-US" sz="1800" b="0" i="0" dirty="0">
                <a:effectLst/>
                <a:latin typeface="Times New Roman" panose="02020603050405020304" pitchFamily="18" charset="0"/>
                <a:cs typeface="Times New Roman" panose="02020603050405020304" pitchFamily="18" charset="0"/>
              </a:rPr>
              <a:t> </a:t>
            </a:r>
            <a:r>
              <a:rPr lang="en-US" sz="1800" b="0" i="0" dirty="0" err="1">
                <a:effectLst/>
                <a:latin typeface="Times New Roman" panose="02020603050405020304" pitchFamily="18" charset="0"/>
                <a:cs typeface="Times New Roman" panose="02020603050405020304" pitchFamily="18" charset="0"/>
              </a:rPr>
              <a:t>lỏng</a:t>
            </a:r>
            <a:endParaRPr lang="en-US" sz="1800" b="0" i="0" dirty="0">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501794BE-FF99-DF83-25AA-AC89961BAD6B}"/>
              </a:ext>
            </a:extLst>
          </p:cNvPr>
          <p:cNvPicPr>
            <a:picLocks noChangeAspect="1"/>
          </p:cNvPicPr>
          <p:nvPr/>
        </p:nvPicPr>
        <p:blipFill>
          <a:blip r:embed="rId6"/>
          <a:stretch>
            <a:fillRect/>
          </a:stretch>
        </p:blipFill>
        <p:spPr>
          <a:xfrm>
            <a:off x="58355" y="0"/>
            <a:ext cx="12075289" cy="6858000"/>
          </a:xfrm>
          <a:prstGeom prst="rect">
            <a:avLst/>
          </a:prstGeom>
        </p:spPr>
      </p:pic>
    </p:spTree>
    <p:extLst>
      <p:ext uri="{BB962C8B-B14F-4D97-AF65-F5344CB8AC3E}">
        <p14:creationId xmlns:p14="http://schemas.microsoft.com/office/powerpoint/2010/main" val="1624935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4FF4-7B64-A4E9-29BE-A47303AD25D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6E751ED-567F-EF1B-9FE6-8E093CEA2284}"/>
              </a:ext>
            </a:extLst>
          </p:cNvPr>
          <p:cNvSpPr>
            <a:spLocks noGrp="1"/>
          </p:cNvSpPr>
          <p:nvPr>
            <p:ph idx="1"/>
          </p:nvPr>
        </p:nvSpPr>
        <p:spPr/>
        <p:txBody>
          <a:bodyPr/>
          <a:lstStyle/>
          <a:p>
            <a:endParaRPr lang="en-US"/>
          </a:p>
        </p:txBody>
      </p:sp>
      <p:pic>
        <p:nvPicPr>
          <p:cNvPr id="11" name="Picture 10">
            <a:extLst>
              <a:ext uri="{FF2B5EF4-FFF2-40B4-BE49-F238E27FC236}">
                <a16:creationId xmlns:a16="http://schemas.microsoft.com/office/drawing/2014/main" id="{4B39D087-CF44-AF44-C024-ABADAC0FDB20}"/>
              </a:ext>
            </a:extLst>
          </p:cNvPr>
          <p:cNvPicPr>
            <a:picLocks noChangeAspect="1"/>
          </p:cNvPicPr>
          <p:nvPr/>
        </p:nvPicPr>
        <p:blipFill>
          <a:blip r:embed="rId2"/>
          <a:stretch>
            <a:fillRect/>
          </a:stretch>
        </p:blipFill>
        <p:spPr>
          <a:xfrm>
            <a:off x="14950" y="0"/>
            <a:ext cx="12162099" cy="6858000"/>
          </a:xfrm>
          <a:prstGeom prst="rect">
            <a:avLst/>
          </a:prstGeom>
        </p:spPr>
      </p:pic>
    </p:spTree>
    <p:extLst>
      <p:ext uri="{BB962C8B-B14F-4D97-AF65-F5344CB8AC3E}">
        <p14:creationId xmlns:p14="http://schemas.microsoft.com/office/powerpoint/2010/main" val="23179762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E5AD0F6-6912-BB99-11D8-363C431AD1FB}"/>
            </a:ext>
          </a:extLst>
        </p:cNvPr>
        <p:cNvGrpSpPr/>
        <p:nvPr/>
      </p:nvGrpSpPr>
      <p:grpSpPr>
        <a:xfrm>
          <a:off x="0" y="0"/>
          <a:ext cx="0" cy="0"/>
          <a:chOff x="0" y="0"/>
          <a:chExt cx="0" cy="0"/>
        </a:xfrm>
      </p:grpSpPr>
      <p:pic>
        <p:nvPicPr>
          <p:cNvPr id="4" name="Picture 3" descr="A diagram of a science experiment&#10;&#10;AI-generated content may be incorrect.">
            <a:extLst>
              <a:ext uri="{FF2B5EF4-FFF2-40B4-BE49-F238E27FC236}">
                <a16:creationId xmlns:a16="http://schemas.microsoft.com/office/drawing/2014/main" id="{57088490-8A8E-F2BB-1B7E-81250BEF4BDA}"/>
              </a:ext>
            </a:extLst>
          </p:cNvPr>
          <p:cNvPicPr>
            <a:picLocks noChangeAspect="1"/>
          </p:cNvPicPr>
          <p:nvPr/>
        </p:nvPicPr>
        <p:blipFill>
          <a:blip r:embed="rId2">
            <a:extLst>
              <a:ext uri="{28A0092B-C50C-407E-A947-70E740481C1C}">
                <a14:useLocalDpi xmlns:a14="http://schemas.microsoft.com/office/drawing/2010/main" val="0"/>
              </a:ext>
            </a:extLst>
          </a:blip>
          <a:srcRect r="6666"/>
          <a:stretch>
            <a:fillRect/>
          </a:stretch>
        </p:blipFill>
        <p:spPr>
          <a:xfrm>
            <a:off x="3" y="10"/>
            <a:ext cx="12191997" cy="6857988"/>
          </a:xfrm>
          <a:prstGeom prst="rect">
            <a:avLst/>
          </a:prstGeom>
        </p:spPr>
      </p:pic>
      <p:sp>
        <p:nvSpPr>
          <p:cNvPr id="7" name="Rectangle 6">
            <a:extLst>
              <a:ext uri="{FF2B5EF4-FFF2-40B4-BE49-F238E27FC236}">
                <a16:creationId xmlns:a16="http://schemas.microsoft.com/office/drawing/2014/main" id="{B6924B03-77BD-EAE3-2854-43363FF8E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35031" y="2213145"/>
            <a:ext cx="6864098" cy="2425614"/>
          </a:xfrm>
          <a:prstGeom prst="rect">
            <a:avLst/>
          </a:prstGeom>
          <a:gradFill>
            <a:gsLst>
              <a:gs pos="0">
                <a:schemeClr val="accent5">
                  <a:lumMod val="60000"/>
                  <a:lumOff val="40000"/>
                </a:schemeClr>
              </a:gs>
              <a:gs pos="43000">
                <a:schemeClr val="accent2">
                  <a:alpha val="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60F200-5EB0-B223-2439-C96C67F0F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162550" y="0"/>
            <a:ext cx="7048678" cy="6858000"/>
          </a:xfrm>
          <a:prstGeom prst="rect">
            <a:avLst/>
          </a:prstGeom>
          <a:gradFill flip="none" rotWithShape="1">
            <a:gsLst>
              <a:gs pos="19000">
                <a:srgbClr val="000000">
                  <a:alpha val="59000"/>
                </a:srgbClr>
              </a:gs>
              <a:gs pos="100000">
                <a:srgbClr val="000000">
                  <a:alpha val="0"/>
                </a:srgb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40453C-744F-DB3A-47EC-15EACE1DC1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286455" y="-60677"/>
            <a:ext cx="6864096" cy="6985449"/>
          </a:xfrm>
          <a:prstGeom prst="rect">
            <a:avLst/>
          </a:prstGeom>
          <a:gradFill flip="none" rotWithShape="1">
            <a:gsLst>
              <a:gs pos="0">
                <a:schemeClr val="accent5"/>
              </a:gs>
              <a:gs pos="64000">
                <a:schemeClr val="accent2">
                  <a:alpha val="0"/>
                </a:schemeClr>
              </a:gs>
            </a:gsLst>
            <a:lin ang="7200000" scaled="0"/>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5" name="Rectangle 14">
            <a:extLst>
              <a:ext uri="{FF2B5EF4-FFF2-40B4-BE49-F238E27FC236}">
                <a16:creationId xmlns:a16="http://schemas.microsoft.com/office/drawing/2014/main" id="{01EB5855-8EB7-1AE5-9030-5D0AA3C1A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4695591" y="-647892"/>
            <a:ext cx="2839273" cy="12192001"/>
          </a:xfrm>
          <a:prstGeom prst="rect">
            <a:avLst/>
          </a:prstGeom>
          <a:gradFill>
            <a:gsLst>
              <a:gs pos="0">
                <a:schemeClr val="accent2"/>
              </a:gs>
              <a:gs pos="53000">
                <a:schemeClr val="accent5">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6E1212-4373-40E3-30B3-29C63F94AE18}"/>
              </a:ext>
            </a:extLst>
          </p:cNvPr>
          <p:cNvSpPr>
            <a:spLocks noGrp="1"/>
          </p:cNvSpPr>
          <p:nvPr>
            <p:ph type="title"/>
          </p:nvPr>
        </p:nvSpPr>
        <p:spPr>
          <a:xfrm>
            <a:off x="7731467" y="2138209"/>
            <a:ext cx="4165257" cy="2839273"/>
          </a:xfrm>
        </p:spPr>
        <p:txBody>
          <a:bodyPr vert="horz" lIns="91440" tIns="45720" rIns="91440" bIns="45720" rtlCol="0" anchor="b">
            <a:normAutofit/>
          </a:bodyPr>
          <a:lstStyle/>
          <a:p>
            <a:r>
              <a:rPr lang="en-US" sz="3600" b="1" dirty="0" err="1">
                <a:solidFill>
                  <a:srgbClr val="FFFFFF"/>
                </a:solidFill>
              </a:rPr>
              <a:t>Phân</a:t>
            </a:r>
            <a:r>
              <a:rPr lang="en-US" sz="3600" b="1" dirty="0">
                <a:solidFill>
                  <a:srgbClr val="FFFFFF"/>
                </a:solidFill>
              </a:rPr>
              <a:t> </a:t>
            </a:r>
            <a:r>
              <a:rPr lang="en-US" sz="3600" b="1" dirty="0" err="1">
                <a:solidFill>
                  <a:srgbClr val="FFFFFF"/>
                </a:solidFill>
              </a:rPr>
              <a:t>tích</a:t>
            </a:r>
            <a:r>
              <a:rPr lang="en-US" sz="3600" b="1" dirty="0">
                <a:solidFill>
                  <a:srgbClr val="FFFFFF"/>
                </a:solidFill>
              </a:rPr>
              <a:t> </a:t>
            </a:r>
            <a:r>
              <a:rPr lang="en-US" sz="3600" b="1" dirty="0" err="1">
                <a:solidFill>
                  <a:srgbClr val="FFFFFF"/>
                </a:solidFill>
              </a:rPr>
              <a:t>dữ</a:t>
            </a:r>
            <a:r>
              <a:rPr lang="en-US" sz="3600" b="1" dirty="0">
                <a:solidFill>
                  <a:srgbClr val="FFFFFF"/>
                </a:solidFill>
              </a:rPr>
              <a:t> </a:t>
            </a:r>
            <a:r>
              <a:rPr lang="en-US" sz="3600" b="1" dirty="0" err="1">
                <a:solidFill>
                  <a:srgbClr val="FFFFFF"/>
                </a:solidFill>
              </a:rPr>
              <a:t>liệu</a:t>
            </a:r>
            <a:r>
              <a:rPr lang="en-US" sz="3600" b="1" dirty="0">
                <a:solidFill>
                  <a:srgbClr val="FFFFFF"/>
                </a:solidFill>
              </a:rPr>
              <a:t> </a:t>
            </a:r>
            <a:r>
              <a:rPr lang="en-US" sz="3600" b="1" dirty="0" err="1">
                <a:solidFill>
                  <a:srgbClr val="FFFFFF"/>
                </a:solidFill>
              </a:rPr>
              <a:t>và</a:t>
            </a:r>
            <a:r>
              <a:rPr lang="en-US" sz="3600" b="1" dirty="0">
                <a:solidFill>
                  <a:srgbClr val="FFFFFF"/>
                </a:solidFill>
              </a:rPr>
              <a:t> </a:t>
            </a:r>
            <a:r>
              <a:rPr lang="en-US" sz="3600" b="1" dirty="0" err="1">
                <a:solidFill>
                  <a:srgbClr val="FFFFFF"/>
                </a:solidFill>
              </a:rPr>
              <a:t>báo</a:t>
            </a:r>
            <a:r>
              <a:rPr lang="en-US" sz="3600" b="1" dirty="0">
                <a:solidFill>
                  <a:srgbClr val="FFFFFF"/>
                </a:solidFill>
              </a:rPr>
              <a:t> </a:t>
            </a:r>
            <a:r>
              <a:rPr lang="en-US" sz="3600" b="1" dirty="0" err="1">
                <a:solidFill>
                  <a:srgbClr val="FFFFFF"/>
                </a:solidFill>
              </a:rPr>
              <a:t>cáo</a:t>
            </a:r>
            <a:endParaRPr lang="en-US" sz="3600" b="1" dirty="0">
              <a:solidFill>
                <a:srgbClr val="FFFFFF"/>
              </a:solidFill>
            </a:endParaRPr>
          </a:p>
        </p:txBody>
      </p:sp>
    </p:spTree>
    <p:extLst>
      <p:ext uri="{BB962C8B-B14F-4D97-AF65-F5344CB8AC3E}">
        <p14:creationId xmlns:p14="http://schemas.microsoft.com/office/powerpoint/2010/main" val="2577829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58D0E-B78C-CCD7-3A0C-388935F632CB}"/>
              </a:ext>
            </a:extLst>
          </p:cNvPr>
          <p:cNvSpPr>
            <a:spLocks noGrp="1"/>
          </p:cNvSpPr>
          <p:nvPr>
            <p:ph type="title"/>
          </p:nvPr>
        </p:nvSpPr>
        <p:spPr>
          <a:xfrm>
            <a:off x="838200" y="112143"/>
            <a:ext cx="10515600" cy="1325563"/>
          </a:xfrm>
        </p:spPr>
        <p:txBody>
          <a:bodyPr>
            <a:normAutofit/>
          </a:bodyPr>
          <a:lstStyle/>
          <a:p>
            <a:r>
              <a:rPr lang="en-US" sz="4000" b="1" dirty="0" err="1">
                <a:solidFill>
                  <a:schemeClr val="tx2"/>
                </a:solidFill>
              </a:rPr>
              <a:t>Phân</a:t>
            </a:r>
            <a:r>
              <a:rPr lang="en-US" sz="4000" b="1" dirty="0">
                <a:solidFill>
                  <a:schemeClr val="tx2"/>
                </a:solidFill>
              </a:rPr>
              <a:t> </a:t>
            </a:r>
            <a:r>
              <a:rPr lang="en-US" sz="4000" b="1" dirty="0" err="1">
                <a:solidFill>
                  <a:schemeClr val="tx2"/>
                </a:solidFill>
              </a:rPr>
              <a:t>tích</a:t>
            </a:r>
            <a:r>
              <a:rPr lang="en-US" sz="4000" b="1" dirty="0">
                <a:solidFill>
                  <a:schemeClr val="tx2"/>
                </a:solidFill>
              </a:rPr>
              <a:t> </a:t>
            </a:r>
            <a:r>
              <a:rPr lang="en-US" sz="4000" b="1" dirty="0" err="1">
                <a:solidFill>
                  <a:schemeClr val="tx2"/>
                </a:solidFill>
              </a:rPr>
              <a:t>dữ</a:t>
            </a:r>
            <a:r>
              <a:rPr lang="en-US" sz="4000" b="1" dirty="0">
                <a:solidFill>
                  <a:schemeClr val="tx2"/>
                </a:solidFill>
              </a:rPr>
              <a:t> </a:t>
            </a:r>
            <a:r>
              <a:rPr lang="en-US" sz="4000" b="1" dirty="0" err="1">
                <a:solidFill>
                  <a:schemeClr val="tx2"/>
                </a:solidFill>
              </a:rPr>
              <a:t>liệu</a:t>
            </a:r>
            <a:r>
              <a:rPr lang="en-US" sz="4000" b="1" dirty="0">
                <a:solidFill>
                  <a:schemeClr val="tx2"/>
                </a:solidFill>
              </a:rPr>
              <a:t> NGS</a:t>
            </a:r>
          </a:p>
        </p:txBody>
      </p:sp>
      <p:sp>
        <p:nvSpPr>
          <p:cNvPr id="3" name="Content Placeholder 2">
            <a:extLst>
              <a:ext uri="{FF2B5EF4-FFF2-40B4-BE49-F238E27FC236}">
                <a16:creationId xmlns:a16="http://schemas.microsoft.com/office/drawing/2014/main" id="{8B4CF065-367A-2177-7CD3-78C53D6AB920}"/>
              </a:ext>
            </a:extLst>
          </p:cNvPr>
          <p:cNvSpPr>
            <a:spLocks noGrp="1"/>
          </p:cNvSpPr>
          <p:nvPr>
            <p:ph idx="1"/>
          </p:nvPr>
        </p:nvSpPr>
        <p:spPr>
          <a:xfrm>
            <a:off x="763772" y="1522033"/>
            <a:ext cx="10449699" cy="4483099"/>
          </a:xfrm>
        </p:spPr>
        <p:txBody>
          <a:bodyPr>
            <a:normAutofit lnSpcReduction="10000"/>
          </a:bodyPr>
          <a:lstStyle/>
          <a:p>
            <a:r>
              <a:rPr lang="en-US" sz="2200" dirty="0" err="1">
                <a:solidFill>
                  <a:schemeClr val="tx1">
                    <a:lumMod val="85000"/>
                    <a:lumOff val="15000"/>
                  </a:schemeClr>
                </a:solidFill>
                <a:latin typeface="Aptos (Body)"/>
              </a:rPr>
              <a:t>Nền</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tảng</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phân</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tích</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dữ</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liệu</a:t>
            </a:r>
            <a:r>
              <a:rPr lang="en-US" sz="2200" dirty="0">
                <a:solidFill>
                  <a:schemeClr val="tx1">
                    <a:lumMod val="85000"/>
                    <a:lumOff val="15000"/>
                  </a:schemeClr>
                </a:solidFill>
                <a:latin typeface="Aptos (Body)"/>
              </a:rPr>
              <a:t> NGS </a:t>
            </a:r>
            <a:r>
              <a:rPr lang="en-US" sz="2200" b="1" dirty="0" err="1">
                <a:solidFill>
                  <a:schemeClr val="tx1">
                    <a:lumMod val="85000"/>
                    <a:lumOff val="15000"/>
                  </a:schemeClr>
                </a:solidFill>
                <a:latin typeface="Aptos (Body)"/>
              </a:rPr>
              <a:t>đám</a:t>
            </a:r>
            <a:r>
              <a:rPr lang="en-US" sz="2200" b="1" dirty="0">
                <a:solidFill>
                  <a:schemeClr val="tx1">
                    <a:lumMod val="85000"/>
                    <a:lumOff val="15000"/>
                  </a:schemeClr>
                </a:solidFill>
                <a:latin typeface="Aptos (Body)"/>
              </a:rPr>
              <a:t> </a:t>
            </a:r>
            <a:r>
              <a:rPr lang="en-US" sz="2200" b="1" dirty="0" err="1">
                <a:solidFill>
                  <a:schemeClr val="tx1">
                    <a:lumMod val="85000"/>
                    <a:lumOff val="15000"/>
                  </a:schemeClr>
                </a:solidFill>
                <a:latin typeface="Aptos (Body)"/>
              </a:rPr>
              <a:t>mây</a:t>
            </a:r>
            <a:r>
              <a:rPr lang="en-US" sz="2200" b="1" dirty="0">
                <a:solidFill>
                  <a:schemeClr val="tx1">
                    <a:lumMod val="85000"/>
                    <a:lumOff val="15000"/>
                  </a:schemeClr>
                </a:solidFill>
                <a:latin typeface="Aptos (Body)"/>
              </a:rPr>
              <a:t> </a:t>
            </a:r>
            <a:r>
              <a:rPr lang="en-US" sz="2200" dirty="0">
                <a:solidFill>
                  <a:schemeClr val="tx1">
                    <a:lumMod val="85000"/>
                    <a:lumOff val="15000"/>
                  </a:schemeClr>
                </a:solidFill>
                <a:latin typeface="Aptos (Body)"/>
              </a:rPr>
              <a:t>(Cloud-based – </a:t>
            </a:r>
            <a:r>
              <a:rPr lang="en-US" sz="2200" b="1" dirty="0">
                <a:solidFill>
                  <a:schemeClr val="tx1">
                    <a:lumMod val="85000"/>
                    <a:lumOff val="15000"/>
                  </a:schemeClr>
                </a:solidFill>
                <a:latin typeface="Aptos (Body)"/>
              </a:rPr>
              <a:t>G2M/Twist</a:t>
            </a:r>
            <a:r>
              <a:rPr lang="en-US" sz="2200" dirty="0">
                <a:solidFill>
                  <a:schemeClr val="tx1">
                    <a:lumMod val="85000"/>
                    <a:lumOff val="15000"/>
                  </a:schemeClr>
                </a:solidFill>
                <a:latin typeface="Aptos (Body)"/>
              </a:rPr>
              <a:t>) – </a:t>
            </a:r>
            <a:r>
              <a:rPr lang="en-US" sz="2200" b="1" dirty="0">
                <a:solidFill>
                  <a:schemeClr val="tx1">
                    <a:lumMod val="85000"/>
                    <a:lumOff val="15000"/>
                  </a:schemeClr>
                </a:solidFill>
                <a:latin typeface="Aptos (Body)"/>
              </a:rPr>
              <a:t>Offline (</a:t>
            </a:r>
            <a:r>
              <a:rPr lang="en-US" sz="2200" b="1" dirty="0" err="1">
                <a:solidFill>
                  <a:schemeClr val="tx1">
                    <a:lumMod val="85000"/>
                    <a:lumOff val="15000"/>
                  </a:schemeClr>
                </a:solidFill>
                <a:latin typeface="Aptos (Body)"/>
              </a:rPr>
              <a:t>Nanodigmbio</a:t>
            </a:r>
            <a:r>
              <a:rPr lang="en-US" sz="2200" b="1" dirty="0">
                <a:solidFill>
                  <a:schemeClr val="tx1">
                    <a:lumMod val="85000"/>
                    <a:lumOff val="15000"/>
                  </a:schemeClr>
                </a:solidFill>
                <a:latin typeface="Aptos (Body)"/>
              </a:rPr>
              <a:t>)</a:t>
            </a:r>
          </a:p>
          <a:p>
            <a:r>
              <a:rPr lang="vi-VN" sz="2200" dirty="0">
                <a:solidFill>
                  <a:schemeClr val="tx1">
                    <a:lumMod val="85000"/>
                    <a:lumOff val="15000"/>
                  </a:schemeClr>
                </a:solidFill>
                <a:latin typeface="Aptos (Body)"/>
              </a:rPr>
              <a:t>Cung cấp quyền truy cập vào các tệp dữ liệu có thể tải xuống, VCF có chú thích, báo cáo phân tích cấp độ ba (CSM - báo cáo đột biến có ý nghĩa lâm sàng) FASTQ </a:t>
            </a:r>
            <a:r>
              <a:rPr lang="en-US" sz="2200" dirty="0">
                <a:solidFill>
                  <a:schemeClr val="tx1">
                    <a:lumMod val="85000"/>
                    <a:lumOff val="15000"/>
                  </a:schemeClr>
                </a:solidFill>
                <a:latin typeface="Aptos (Body)"/>
              </a:rPr>
              <a:t>→</a:t>
            </a:r>
            <a:r>
              <a:rPr lang="vi-VN" sz="2200" dirty="0">
                <a:solidFill>
                  <a:schemeClr val="tx1">
                    <a:lumMod val="85000"/>
                    <a:lumOff val="15000"/>
                  </a:schemeClr>
                </a:solidFill>
                <a:latin typeface="Aptos (Body)"/>
              </a:rPr>
              <a:t> Báo cáo CSM</a:t>
            </a:r>
            <a:endParaRPr lang="en-US" sz="2200" dirty="0">
              <a:solidFill>
                <a:schemeClr val="tx1">
                  <a:lumMod val="85000"/>
                  <a:lumOff val="15000"/>
                </a:schemeClr>
              </a:solidFill>
              <a:latin typeface="Aptos (Body)"/>
            </a:endParaRPr>
          </a:p>
          <a:p>
            <a:r>
              <a:rPr lang="en-US" sz="2200" dirty="0" err="1">
                <a:solidFill>
                  <a:schemeClr val="tx1">
                    <a:lumMod val="85000"/>
                    <a:lumOff val="15000"/>
                  </a:schemeClr>
                </a:solidFill>
                <a:latin typeface="Aptos (Body)"/>
              </a:rPr>
              <a:t>Tuân</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thủ</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theo</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phiên</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bản</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thực</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hành</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tốt</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nhất</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của</a:t>
            </a:r>
            <a:r>
              <a:rPr lang="en-US" sz="2200" dirty="0">
                <a:solidFill>
                  <a:schemeClr val="tx1">
                    <a:lumMod val="85000"/>
                    <a:lumOff val="15000"/>
                  </a:schemeClr>
                </a:solidFill>
                <a:latin typeface="Aptos (Body)"/>
              </a:rPr>
              <a:t> </a:t>
            </a:r>
            <a:r>
              <a:rPr lang="en-US" sz="2200" b="1" dirty="0">
                <a:solidFill>
                  <a:schemeClr val="tx1">
                    <a:lumMod val="85000"/>
                    <a:lumOff val="15000"/>
                  </a:schemeClr>
                </a:solidFill>
                <a:latin typeface="Aptos (Body)"/>
              </a:rPr>
              <a:t>GATK</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để</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xác</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định</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các</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biến</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thể</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trong</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mẫu</a:t>
            </a:r>
            <a:endParaRPr lang="en-US" sz="2200" dirty="0">
              <a:solidFill>
                <a:schemeClr val="tx1">
                  <a:lumMod val="85000"/>
                  <a:lumOff val="15000"/>
                </a:schemeClr>
              </a:solidFill>
              <a:latin typeface="Aptos (Body)"/>
            </a:endParaRPr>
          </a:p>
          <a:p>
            <a:r>
              <a:rPr lang="en-US" sz="2200" dirty="0">
                <a:solidFill>
                  <a:schemeClr val="tx1">
                    <a:lumMod val="85000"/>
                    <a:lumOff val="15000"/>
                  </a:schemeClr>
                </a:solidFill>
                <a:latin typeface="Aptos (Body)"/>
              </a:rPr>
              <a:t>Quy </a:t>
            </a:r>
            <a:r>
              <a:rPr lang="en-US" sz="2200" dirty="0" err="1">
                <a:solidFill>
                  <a:schemeClr val="tx1">
                    <a:lumMod val="85000"/>
                    <a:lumOff val="15000"/>
                  </a:schemeClr>
                </a:solidFill>
                <a:latin typeface="Aptos (Body)"/>
              </a:rPr>
              <a:t>trình</a:t>
            </a:r>
            <a:r>
              <a:rPr lang="en-US" sz="2200" dirty="0">
                <a:solidFill>
                  <a:schemeClr val="tx1">
                    <a:lumMod val="85000"/>
                    <a:lumOff val="15000"/>
                  </a:schemeClr>
                </a:solidFill>
                <a:latin typeface="Aptos (Body)"/>
              </a:rPr>
              <a:t> </a:t>
            </a:r>
            <a:r>
              <a:rPr lang="en-US" sz="2200" b="1" dirty="0">
                <a:solidFill>
                  <a:schemeClr val="tx1">
                    <a:lumMod val="85000"/>
                    <a:lumOff val="15000"/>
                  </a:schemeClr>
                </a:solidFill>
                <a:latin typeface="Aptos (Body)"/>
              </a:rPr>
              <a:t>tin </a:t>
            </a:r>
            <a:r>
              <a:rPr lang="en-US" sz="2200" b="1" dirty="0" err="1">
                <a:solidFill>
                  <a:schemeClr val="tx1">
                    <a:lumMod val="85000"/>
                    <a:lumOff val="15000"/>
                  </a:schemeClr>
                </a:solidFill>
                <a:latin typeface="Aptos (Body)"/>
              </a:rPr>
              <a:t>sinh</a:t>
            </a:r>
            <a:r>
              <a:rPr lang="en-US" sz="2200" b="1" dirty="0">
                <a:solidFill>
                  <a:schemeClr val="tx1">
                    <a:lumMod val="85000"/>
                    <a:lumOff val="15000"/>
                  </a:schemeClr>
                </a:solidFill>
                <a:latin typeface="Aptos (Body)"/>
              </a:rPr>
              <a:t> </a:t>
            </a:r>
            <a:r>
              <a:rPr lang="en-US" sz="2200" b="1" dirty="0" err="1">
                <a:solidFill>
                  <a:schemeClr val="tx1">
                    <a:lumMod val="85000"/>
                    <a:lumOff val="15000"/>
                  </a:schemeClr>
                </a:solidFill>
                <a:latin typeface="Aptos (Body)"/>
              </a:rPr>
              <a:t>học</a:t>
            </a:r>
            <a:r>
              <a:rPr lang="en-US" sz="2200" b="1" dirty="0">
                <a:solidFill>
                  <a:schemeClr val="tx1">
                    <a:lumMod val="85000"/>
                    <a:lumOff val="15000"/>
                  </a:schemeClr>
                </a:solidFill>
                <a:latin typeface="Aptos (Body)"/>
              </a:rPr>
              <a:t> </a:t>
            </a:r>
            <a:r>
              <a:rPr lang="en-US" sz="2200" b="1" dirty="0" err="1">
                <a:solidFill>
                  <a:schemeClr val="tx1">
                    <a:lumMod val="85000"/>
                    <a:lumOff val="15000"/>
                  </a:schemeClr>
                </a:solidFill>
                <a:latin typeface="Aptos (Body)"/>
              </a:rPr>
              <a:t>tự</a:t>
            </a:r>
            <a:r>
              <a:rPr lang="en-US" sz="2200" b="1" dirty="0">
                <a:solidFill>
                  <a:schemeClr val="tx1">
                    <a:lumMod val="85000"/>
                    <a:lumOff val="15000"/>
                  </a:schemeClr>
                </a:solidFill>
                <a:latin typeface="Aptos (Body)"/>
              </a:rPr>
              <a:t> </a:t>
            </a:r>
            <a:r>
              <a:rPr lang="en-US" sz="2200" b="1" dirty="0" err="1">
                <a:solidFill>
                  <a:schemeClr val="tx1">
                    <a:lumMod val="85000"/>
                    <a:lumOff val="15000"/>
                  </a:schemeClr>
                </a:solidFill>
                <a:latin typeface="Aptos (Body)"/>
              </a:rPr>
              <a:t>động</a:t>
            </a:r>
            <a:endParaRPr lang="en-US" sz="2200" b="1" dirty="0">
              <a:solidFill>
                <a:schemeClr val="tx1">
                  <a:lumMod val="85000"/>
                  <a:lumOff val="15000"/>
                </a:schemeClr>
              </a:solidFill>
              <a:latin typeface="Aptos (Body)"/>
            </a:endParaRPr>
          </a:p>
          <a:p>
            <a:r>
              <a:rPr lang="vi-VN" sz="2200" dirty="0">
                <a:solidFill>
                  <a:schemeClr val="tx1">
                    <a:lumMod val="85000"/>
                    <a:lumOff val="15000"/>
                  </a:schemeClr>
                </a:solidFill>
                <a:latin typeface="Aptos (Body)"/>
              </a:rPr>
              <a:t>Chú thích biến thể với khoảng </a:t>
            </a:r>
            <a:r>
              <a:rPr lang="vi-VN" sz="2200" b="1" dirty="0">
                <a:solidFill>
                  <a:schemeClr val="tx1">
                    <a:lumMod val="85000"/>
                    <a:lumOff val="15000"/>
                  </a:schemeClr>
                </a:solidFill>
                <a:latin typeface="Aptos (Body)"/>
              </a:rPr>
              <a:t>14 cơ sở dữ liệu</a:t>
            </a:r>
            <a:r>
              <a:rPr lang="en-US" sz="2200" dirty="0">
                <a:solidFill>
                  <a:schemeClr val="tx1">
                    <a:lumMod val="85000"/>
                    <a:lumOff val="15000"/>
                  </a:schemeClr>
                </a:solidFill>
                <a:latin typeface="Aptos (Body)"/>
              </a:rPr>
              <a:t>:  Population frequency, somatic DB, germline DB, Phenotypic studies </a:t>
            </a:r>
            <a:r>
              <a:rPr lang="en-US" sz="2200" dirty="0" err="1">
                <a:solidFill>
                  <a:schemeClr val="tx1">
                    <a:lumMod val="85000"/>
                    <a:lumOff val="15000"/>
                  </a:schemeClr>
                </a:solidFill>
                <a:latin typeface="Aptos (Body)"/>
              </a:rPr>
              <a:t>như</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cơ</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sở</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dữ</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liệu</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ClinVar</a:t>
            </a:r>
            <a:r>
              <a:rPr lang="en-US" sz="2200" dirty="0">
                <a:solidFill>
                  <a:schemeClr val="tx1">
                    <a:lumMod val="85000"/>
                    <a:lumOff val="15000"/>
                  </a:schemeClr>
                </a:solidFill>
                <a:latin typeface="Aptos (Body)"/>
              </a:rPr>
              <a:t>, OMIM, HPO </a:t>
            </a:r>
            <a:r>
              <a:rPr lang="en-US" sz="2200" dirty="0" err="1">
                <a:solidFill>
                  <a:schemeClr val="tx1">
                    <a:lumMod val="85000"/>
                    <a:lumOff val="15000"/>
                  </a:schemeClr>
                </a:solidFill>
                <a:latin typeface="Aptos (Body)"/>
              </a:rPr>
              <a:t>và</a:t>
            </a:r>
            <a:r>
              <a:rPr lang="en-US" sz="2200" dirty="0">
                <a:solidFill>
                  <a:schemeClr val="tx1">
                    <a:lumMod val="85000"/>
                    <a:lumOff val="15000"/>
                  </a:schemeClr>
                </a:solidFill>
                <a:latin typeface="Aptos (Body)"/>
              </a:rPr>
              <a:t> 1000Genome, </a:t>
            </a:r>
            <a:r>
              <a:rPr lang="en-US" sz="2200" dirty="0" err="1">
                <a:solidFill>
                  <a:schemeClr val="tx1">
                    <a:lumMod val="85000"/>
                    <a:lumOff val="15000"/>
                  </a:schemeClr>
                </a:solidFill>
                <a:latin typeface="Aptos (Body)"/>
              </a:rPr>
              <a:t>gnomAD</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dbSNP</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và</a:t>
            </a:r>
            <a:r>
              <a:rPr lang="en-US" sz="2200" dirty="0">
                <a:solidFill>
                  <a:schemeClr val="tx1">
                    <a:lumMod val="85000"/>
                    <a:lumOff val="15000"/>
                  </a:schemeClr>
                </a:solidFill>
                <a:latin typeface="Aptos (Body)"/>
              </a:rPr>
              <a:t> 100K Genome Asia, </a:t>
            </a:r>
            <a:r>
              <a:rPr lang="en-US" sz="2200" dirty="0" err="1">
                <a:solidFill>
                  <a:schemeClr val="tx1">
                    <a:lumMod val="85000"/>
                    <a:lumOff val="15000"/>
                  </a:schemeClr>
                </a:solidFill>
                <a:latin typeface="Aptos (Body)"/>
              </a:rPr>
              <a:t>chú</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thích</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biến</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thể</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theo</a:t>
            </a:r>
            <a:r>
              <a:rPr lang="en-US" sz="2200" dirty="0">
                <a:solidFill>
                  <a:schemeClr val="tx1">
                    <a:lumMod val="85000"/>
                    <a:lumOff val="15000"/>
                  </a:schemeClr>
                </a:solidFill>
                <a:latin typeface="Aptos (Body)"/>
              </a:rPr>
              <a:t> Minor Allele frequency.</a:t>
            </a:r>
          </a:p>
          <a:p>
            <a:r>
              <a:rPr lang="en-US" sz="2200" dirty="0" err="1">
                <a:solidFill>
                  <a:schemeClr val="tx1">
                    <a:lumMod val="85000"/>
                    <a:lumOff val="15000"/>
                  </a:schemeClr>
                </a:solidFill>
                <a:latin typeface="Aptos (Body)"/>
              </a:rPr>
              <a:t>Báo</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cáo</a:t>
            </a:r>
            <a:r>
              <a:rPr lang="en-US" sz="2200" dirty="0">
                <a:solidFill>
                  <a:schemeClr val="tx1">
                    <a:lumMod val="85000"/>
                    <a:lumOff val="15000"/>
                  </a:schemeClr>
                </a:solidFill>
                <a:latin typeface="Aptos (Body)"/>
              </a:rPr>
              <a:t> CSM </a:t>
            </a:r>
            <a:r>
              <a:rPr lang="en-US" sz="2200" dirty="0" err="1">
                <a:solidFill>
                  <a:schemeClr val="tx1">
                    <a:lumMod val="85000"/>
                    <a:lumOff val="15000"/>
                  </a:schemeClr>
                </a:solidFill>
                <a:latin typeface="Aptos (Body)"/>
              </a:rPr>
              <a:t>theo</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hướng</a:t>
            </a:r>
            <a:r>
              <a:rPr lang="en-US" sz="2200" dirty="0">
                <a:solidFill>
                  <a:schemeClr val="tx1">
                    <a:lumMod val="85000"/>
                    <a:lumOff val="15000"/>
                  </a:schemeClr>
                </a:solidFill>
                <a:latin typeface="Aptos (Body)"/>
              </a:rPr>
              <a:t> </a:t>
            </a:r>
            <a:r>
              <a:rPr lang="en-US" sz="2200" dirty="0" err="1">
                <a:solidFill>
                  <a:schemeClr val="tx1">
                    <a:lumMod val="85000"/>
                    <a:lumOff val="15000"/>
                  </a:schemeClr>
                </a:solidFill>
                <a:latin typeface="Aptos (Body)"/>
              </a:rPr>
              <a:t>dẫn</a:t>
            </a:r>
            <a:r>
              <a:rPr lang="en-US" sz="2200" dirty="0">
                <a:solidFill>
                  <a:schemeClr val="tx1">
                    <a:lumMod val="85000"/>
                    <a:lumOff val="15000"/>
                  </a:schemeClr>
                </a:solidFill>
                <a:latin typeface="Aptos (Body)"/>
              </a:rPr>
              <a:t> </a:t>
            </a:r>
            <a:r>
              <a:rPr lang="en-US" sz="2200" b="1" dirty="0">
                <a:solidFill>
                  <a:schemeClr val="tx1">
                    <a:lumMod val="85000"/>
                    <a:lumOff val="15000"/>
                  </a:schemeClr>
                </a:solidFill>
                <a:latin typeface="Aptos (Body)"/>
              </a:rPr>
              <a:t>ACMG </a:t>
            </a:r>
            <a:r>
              <a:rPr lang="en-US" sz="2200" b="1" dirty="0" err="1">
                <a:solidFill>
                  <a:schemeClr val="tx1">
                    <a:lumMod val="85000"/>
                    <a:lumOff val="15000"/>
                  </a:schemeClr>
                </a:solidFill>
                <a:latin typeface="Aptos (Body)"/>
              </a:rPr>
              <a:t>và</a:t>
            </a:r>
            <a:r>
              <a:rPr lang="en-US" sz="2200" b="1" dirty="0">
                <a:solidFill>
                  <a:schemeClr val="tx1">
                    <a:lumMod val="85000"/>
                    <a:lumOff val="15000"/>
                  </a:schemeClr>
                </a:solidFill>
                <a:latin typeface="Aptos (Body)"/>
              </a:rPr>
              <a:t> AMP.</a:t>
            </a:r>
            <a:endParaRPr lang="en-US" sz="2200" dirty="0">
              <a:solidFill>
                <a:schemeClr val="tx1">
                  <a:lumMod val="85000"/>
                  <a:lumOff val="15000"/>
                </a:schemeClr>
              </a:solidFill>
              <a:latin typeface="Aptos (Body)"/>
            </a:endParaRPr>
          </a:p>
          <a:p>
            <a:endParaRPr lang="en-US" dirty="0"/>
          </a:p>
          <a:p>
            <a:endParaRPr lang="en-US" dirty="0"/>
          </a:p>
        </p:txBody>
      </p:sp>
      <p:pic>
        <p:nvPicPr>
          <p:cNvPr id="7" name="Picture 6">
            <a:extLst>
              <a:ext uri="{FF2B5EF4-FFF2-40B4-BE49-F238E27FC236}">
                <a16:creationId xmlns:a16="http://schemas.microsoft.com/office/drawing/2014/main" id="{C6167535-0331-E252-3E01-8592D34A557E}"/>
              </a:ext>
            </a:extLst>
          </p:cNvPr>
          <p:cNvPicPr>
            <a:picLocks noChangeAspect="1"/>
          </p:cNvPicPr>
          <p:nvPr/>
        </p:nvPicPr>
        <p:blipFill>
          <a:blip r:embed="rId2"/>
          <a:stretch>
            <a:fillRect/>
          </a:stretch>
        </p:blipFill>
        <p:spPr>
          <a:xfrm>
            <a:off x="7841023" y="5184735"/>
            <a:ext cx="3941445" cy="1476795"/>
          </a:xfrm>
          <a:prstGeom prst="rect">
            <a:avLst/>
          </a:prstGeom>
        </p:spPr>
      </p:pic>
      <p:cxnSp>
        <p:nvCxnSpPr>
          <p:cNvPr id="4" name="Straight Connector 3">
            <a:extLst>
              <a:ext uri="{FF2B5EF4-FFF2-40B4-BE49-F238E27FC236}">
                <a16:creationId xmlns:a16="http://schemas.microsoft.com/office/drawing/2014/main" id="{A51B58E3-221E-E1A2-BEB9-C1F0948BD8AE}"/>
              </a:ext>
            </a:extLst>
          </p:cNvPr>
          <p:cNvCxnSpPr>
            <a:cxnSpLocks/>
          </p:cNvCxnSpPr>
          <p:nvPr/>
        </p:nvCxnSpPr>
        <p:spPr>
          <a:xfrm flipV="1">
            <a:off x="724065" y="1079558"/>
            <a:ext cx="10629735" cy="2557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47686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F1AA7-DAE4-EAB7-D72E-E2D94E722A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8245C-9833-7A76-B8D5-47474BE98C9D}"/>
              </a:ext>
            </a:extLst>
          </p:cNvPr>
          <p:cNvSpPr>
            <a:spLocks noGrp="1"/>
          </p:cNvSpPr>
          <p:nvPr>
            <p:ph type="title"/>
          </p:nvPr>
        </p:nvSpPr>
        <p:spPr>
          <a:xfrm>
            <a:off x="625549" y="10208"/>
            <a:ext cx="10515600" cy="1325563"/>
          </a:xfrm>
        </p:spPr>
        <p:txBody>
          <a:bodyPr/>
          <a:lstStyle/>
          <a:p>
            <a:r>
              <a:rPr lang="en-US" b="1" dirty="0" err="1">
                <a:solidFill>
                  <a:schemeClr val="tx2"/>
                </a:solidFill>
              </a:rPr>
              <a:t>Một</a:t>
            </a:r>
            <a:r>
              <a:rPr lang="en-US" b="1" dirty="0">
                <a:solidFill>
                  <a:schemeClr val="tx2"/>
                </a:solidFill>
              </a:rPr>
              <a:t> </a:t>
            </a:r>
            <a:r>
              <a:rPr lang="en-US" b="1" dirty="0" err="1">
                <a:solidFill>
                  <a:schemeClr val="tx2"/>
                </a:solidFill>
              </a:rPr>
              <a:t>số</a:t>
            </a:r>
            <a:r>
              <a:rPr lang="en-US" b="1" dirty="0">
                <a:solidFill>
                  <a:schemeClr val="tx2"/>
                </a:solidFill>
              </a:rPr>
              <a:t> </a:t>
            </a:r>
            <a:r>
              <a:rPr lang="en-US" b="1" dirty="0" err="1">
                <a:solidFill>
                  <a:schemeClr val="tx2"/>
                </a:solidFill>
              </a:rPr>
              <a:t>cơ</a:t>
            </a:r>
            <a:r>
              <a:rPr lang="en-US" b="1" dirty="0">
                <a:solidFill>
                  <a:schemeClr val="tx2"/>
                </a:solidFill>
              </a:rPr>
              <a:t> </a:t>
            </a:r>
            <a:r>
              <a:rPr lang="en-US" b="1" dirty="0" err="1">
                <a:solidFill>
                  <a:schemeClr val="tx2"/>
                </a:solidFill>
              </a:rPr>
              <a:t>sở</a:t>
            </a:r>
            <a:r>
              <a:rPr lang="en-US" b="1" dirty="0">
                <a:solidFill>
                  <a:schemeClr val="tx2"/>
                </a:solidFill>
              </a:rPr>
              <a:t> </a:t>
            </a:r>
            <a:r>
              <a:rPr lang="en-US" b="1" dirty="0" err="1">
                <a:solidFill>
                  <a:schemeClr val="tx2"/>
                </a:solidFill>
              </a:rPr>
              <a:t>dữ</a:t>
            </a:r>
            <a:r>
              <a:rPr lang="en-US" b="1" dirty="0">
                <a:solidFill>
                  <a:schemeClr val="tx2"/>
                </a:solidFill>
              </a:rPr>
              <a:t> </a:t>
            </a:r>
            <a:r>
              <a:rPr lang="en-US" b="1" dirty="0" err="1">
                <a:solidFill>
                  <a:schemeClr val="tx2"/>
                </a:solidFill>
              </a:rPr>
              <a:t>liệu</a:t>
            </a:r>
            <a:r>
              <a:rPr lang="en-US" b="1" dirty="0">
                <a:solidFill>
                  <a:schemeClr val="tx2"/>
                </a:solidFill>
              </a:rPr>
              <a:t> </a:t>
            </a:r>
            <a:r>
              <a:rPr lang="en-US" b="1" dirty="0" err="1">
                <a:solidFill>
                  <a:schemeClr val="tx2"/>
                </a:solidFill>
              </a:rPr>
              <a:t>phổ</a:t>
            </a:r>
            <a:r>
              <a:rPr lang="en-US" b="1" dirty="0">
                <a:solidFill>
                  <a:schemeClr val="tx2"/>
                </a:solidFill>
              </a:rPr>
              <a:t> </a:t>
            </a:r>
            <a:r>
              <a:rPr lang="en-US" b="1" dirty="0" err="1">
                <a:solidFill>
                  <a:schemeClr val="tx2"/>
                </a:solidFill>
              </a:rPr>
              <a:t>biến</a:t>
            </a:r>
            <a:r>
              <a:rPr lang="en-US" b="1" dirty="0">
                <a:solidFill>
                  <a:schemeClr val="tx2"/>
                </a:solidFill>
              </a:rPr>
              <a:t> </a:t>
            </a:r>
            <a:r>
              <a:rPr lang="en-US" b="1" dirty="0" err="1">
                <a:solidFill>
                  <a:schemeClr val="tx2"/>
                </a:solidFill>
              </a:rPr>
              <a:t>cho</a:t>
            </a:r>
            <a:r>
              <a:rPr lang="en-US" b="1" dirty="0">
                <a:solidFill>
                  <a:schemeClr val="tx2"/>
                </a:solidFill>
              </a:rPr>
              <a:t> </a:t>
            </a:r>
            <a:r>
              <a:rPr lang="en-US" b="1" dirty="0" err="1">
                <a:solidFill>
                  <a:schemeClr val="tx2"/>
                </a:solidFill>
              </a:rPr>
              <a:t>ung</a:t>
            </a:r>
            <a:r>
              <a:rPr lang="en-US" b="1" dirty="0">
                <a:solidFill>
                  <a:schemeClr val="tx2"/>
                </a:solidFill>
              </a:rPr>
              <a:t> </a:t>
            </a:r>
            <a:r>
              <a:rPr lang="en-US" b="1" dirty="0" err="1">
                <a:solidFill>
                  <a:schemeClr val="tx2"/>
                </a:solidFill>
              </a:rPr>
              <a:t>thư</a:t>
            </a:r>
            <a:endParaRPr lang="en-US" b="1" dirty="0">
              <a:solidFill>
                <a:schemeClr val="tx2"/>
              </a:solidFill>
            </a:endParaRPr>
          </a:p>
        </p:txBody>
      </p:sp>
      <p:sp>
        <p:nvSpPr>
          <p:cNvPr id="3" name="Content Placeholder 2">
            <a:extLst>
              <a:ext uri="{FF2B5EF4-FFF2-40B4-BE49-F238E27FC236}">
                <a16:creationId xmlns:a16="http://schemas.microsoft.com/office/drawing/2014/main" id="{0D1727B8-92B5-291D-A000-6759B6A15791}"/>
              </a:ext>
            </a:extLst>
          </p:cNvPr>
          <p:cNvSpPr>
            <a:spLocks noGrp="1"/>
          </p:cNvSpPr>
          <p:nvPr>
            <p:ph idx="1"/>
          </p:nvPr>
        </p:nvSpPr>
        <p:spPr>
          <a:xfrm>
            <a:off x="709566" y="1285572"/>
            <a:ext cx="10515600" cy="4808189"/>
          </a:xfrm>
        </p:spPr>
        <p:txBody>
          <a:bodyPr/>
          <a:lstStyle/>
          <a:p>
            <a:pPr marL="0" indent="0">
              <a:buNone/>
            </a:pPr>
            <a:r>
              <a:rPr lang="en-US" sz="2400" b="1" dirty="0" err="1"/>
              <a:t>Kiểm</a:t>
            </a:r>
            <a:r>
              <a:rPr lang="en-US" sz="2400" b="1" dirty="0"/>
              <a:t> </a:t>
            </a:r>
            <a:r>
              <a:rPr lang="en-US" sz="2400" b="1" dirty="0" err="1"/>
              <a:t>tra</a:t>
            </a:r>
            <a:r>
              <a:rPr lang="en-US" sz="2400" b="1" dirty="0"/>
              <a:t> </a:t>
            </a:r>
            <a:r>
              <a:rPr lang="en-US" sz="2400" b="1" dirty="0" err="1"/>
              <a:t>chất</a:t>
            </a:r>
            <a:r>
              <a:rPr lang="en-US" sz="2400" b="1" dirty="0"/>
              <a:t> </a:t>
            </a:r>
            <a:r>
              <a:rPr lang="en-US" sz="2400" b="1" dirty="0" err="1"/>
              <a:t>lượng</a:t>
            </a:r>
            <a:r>
              <a:rPr lang="en-US" sz="2400" b="1" dirty="0"/>
              <a:t> </a:t>
            </a:r>
            <a:r>
              <a:rPr lang="en-US" sz="2400" b="1" dirty="0" err="1"/>
              <a:t>và</a:t>
            </a:r>
            <a:r>
              <a:rPr lang="en-US" sz="2400" b="1" dirty="0"/>
              <a:t> </a:t>
            </a:r>
            <a:r>
              <a:rPr lang="en-US" sz="2400" b="1" dirty="0" err="1"/>
              <a:t>gọi</a:t>
            </a:r>
            <a:r>
              <a:rPr lang="en-US" sz="2400" b="1" dirty="0"/>
              <a:t> </a:t>
            </a:r>
            <a:r>
              <a:rPr lang="en-US" sz="2400" b="1" dirty="0" err="1"/>
              <a:t>biến</a:t>
            </a:r>
            <a:r>
              <a:rPr lang="en-US" sz="2400" b="1" dirty="0"/>
              <a:t> </a:t>
            </a:r>
            <a:r>
              <a:rPr lang="en-US" sz="2400" b="1" dirty="0" err="1"/>
              <a:t>thể</a:t>
            </a:r>
            <a:endParaRPr lang="en-US" sz="2400" b="1" dirty="0"/>
          </a:p>
          <a:p>
            <a:r>
              <a:rPr lang="en-US" sz="2400" dirty="0" err="1"/>
              <a:t>Kích</a:t>
            </a:r>
            <a:r>
              <a:rPr lang="en-US" sz="2400" dirty="0"/>
              <a:t> </a:t>
            </a:r>
            <a:r>
              <a:rPr lang="en-US" sz="2400" dirty="0" err="1"/>
              <a:t>thước</a:t>
            </a:r>
            <a:r>
              <a:rPr lang="en-US" sz="2400" dirty="0"/>
              <a:t> </a:t>
            </a:r>
            <a:r>
              <a:rPr lang="en-US" sz="2400" dirty="0" err="1"/>
              <a:t>thư</a:t>
            </a:r>
            <a:r>
              <a:rPr lang="en-US" sz="2400" dirty="0"/>
              <a:t> </a:t>
            </a:r>
            <a:r>
              <a:rPr lang="en-US" sz="2400" dirty="0" err="1"/>
              <a:t>viện</a:t>
            </a:r>
            <a:endParaRPr lang="en-US" sz="2400" dirty="0"/>
          </a:p>
          <a:p>
            <a:r>
              <a:rPr lang="en-US" sz="2400" dirty="0"/>
              <a:t>Q30</a:t>
            </a:r>
          </a:p>
          <a:p>
            <a:r>
              <a:rPr lang="en-US" sz="2400" dirty="0"/>
              <a:t>Duplication rate</a:t>
            </a:r>
          </a:p>
          <a:p>
            <a:pPr marL="0" indent="0">
              <a:buNone/>
            </a:pPr>
            <a:r>
              <a:rPr lang="en-US" sz="2400" b="1" dirty="0" err="1"/>
              <a:t>Chú</a:t>
            </a:r>
            <a:r>
              <a:rPr lang="en-US" sz="2400" b="1" dirty="0"/>
              <a:t> </a:t>
            </a:r>
            <a:r>
              <a:rPr lang="en-US" sz="2400" b="1" dirty="0" err="1"/>
              <a:t>thích</a:t>
            </a:r>
            <a:r>
              <a:rPr lang="en-US" sz="2400" b="1" dirty="0"/>
              <a:t> </a:t>
            </a:r>
            <a:r>
              <a:rPr lang="en-US" sz="2400" b="1" dirty="0" err="1"/>
              <a:t>biến</a:t>
            </a:r>
            <a:r>
              <a:rPr lang="en-US" sz="2400" b="1" dirty="0"/>
              <a:t> </a:t>
            </a:r>
            <a:r>
              <a:rPr lang="en-US" sz="2400" b="1" dirty="0" err="1"/>
              <a:t>thể</a:t>
            </a:r>
            <a:r>
              <a:rPr lang="en-US" sz="2400" b="1" dirty="0"/>
              <a:t>:</a:t>
            </a:r>
          </a:p>
          <a:p>
            <a:pPr marL="0" indent="0">
              <a:buNone/>
            </a:pPr>
            <a:endParaRPr lang="en-US" dirty="0"/>
          </a:p>
          <a:p>
            <a:endParaRPr lang="en-US" dirty="0"/>
          </a:p>
        </p:txBody>
      </p:sp>
      <p:cxnSp>
        <p:nvCxnSpPr>
          <p:cNvPr id="8" name="Straight Connector 7">
            <a:extLst>
              <a:ext uri="{FF2B5EF4-FFF2-40B4-BE49-F238E27FC236}">
                <a16:creationId xmlns:a16="http://schemas.microsoft.com/office/drawing/2014/main" id="{A691EA77-105E-B55D-13EB-83DAC01CD4F4}"/>
              </a:ext>
            </a:extLst>
          </p:cNvPr>
          <p:cNvCxnSpPr>
            <a:cxnSpLocks/>
          </p:cNvCxnSpPr>
          <p:nvPr/>
        </p:nvCxnSpPr>
        <p:spPr>
          <a:xfrm flipV="1">
            <a:off x="724065" y="1079558"/>
            <a:ext cx="10629735" cy="2557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4" name="object 24">
            <a:extLst>
              <a:ext uri="{FF2B5EF4-FFF2-40B4-BE49-F238E27FC236}">
                <a16:creationId xmlns:a16="http://schemas.microsoft.com/office/drawing/2014/main" id="{B0B55EC2-B633-D9EE-F8A6-4B6ED8F631F9}"/>
              </a:ext>
            </a:extLst>
          </p:cNvPr>
          <p:cNvSpPr txBox="1"/>
          <p:nvPr/>
        </p:nvSpPr>
        <p:spPr>
          <a:xfrm>
            <a:off x="426455" y="4159601"/>
            <a:ext cx="1590675" cy="756920"/>
          </a:xfrm>
          <a:prstGeom prst="rect">
            <a:avLst/>
          </a:prstGeom>
        </p:spPr>
        <p:txBody>
          <a:bodyPr vert="horz" wrap="square" lIns="0" tIns="12700" rIns="0" bIns="0" rtlCol="0">
            <a:spAutoFit/>
          </a:bodyPr>
          <a:lstStyle/>
          <a:p>
            <a:pPr marL="250825" indent="-238760">
              <a:lnSpc>
                <a:spcPct val="100000"/>
              </a:lnSpc>
              <a:spcBef>
                <a:spcPts val="100"/>
              </a:spcBef>
              <a:buChar char="•"/>
              <a:tabLst>
                <a:tab pos="250825" algn="l"/>
                <a:tab pos="251460" algn="l"/>
              </a:tabLst>
            </a:pPr>
            <a:r>
              <a:rPr sz="1600" spc="25" dirty="0">
                <a:solidFill>
                  <a:srgbClr val="414042"/>
                </a:solidFill>
                <a:latin typeface="Roboto"/>
                <a:cs typeface="Roboto"/>
              </a:rPr>
              <a:t>1000 </a:t>
            </a:r>
            <a:r>
              <a:rPr sz="1600" spc="40" dirty="0">
                <a:solidFill>
                  <a:srgbClr val="414042"/>
                </a:solidFill>
                <a:latin typeface="Roboto"/>
                <a:cs typeface="Roboto"/>
              </a:rPr>
              <a:t>Genome</a:t>
            </a:r>
            <a:endParaRPr sz="1600" dirty="0">
              <a:latin typeface="Roboto"/>
              <a:cs typeface="Roboto"/>
            </a:endParaRPr>
          </a:p>
          <a:p>
            <a:pPr marL="250825" indent="-238760">
              <a:lnSpc>
                <a:spcPct val="100000"/>
              </a:lnSpc>
              <a:buChar char="•"/>
              <a:tabLst>
                <a:tab pos="250825" algn="l"/>
                <a:tab pos="251460" algn="l"/>
              </a:tabLst>
            </a:pPr>
            <a:r>
              <a:rPr sz="1600" spc="30" dirty="0">
                <a:solidFill>
                  <a:srgbClr val="414042"/>
                </a:solidFill>
                <a:latin typeface="Roboto"/>
                <a:cs typeface="Roboto"/>
              </a:rPr>
              <a:t>gnomAD</a:t>
            </a:r>
            <a:endParaRPr sz="1600" dirty="0">
              <a:latin typeface="Roboto"/>
              <a:cs typeface="Roboto"/>
            </a:endParaRPr>
          </a:p>
          <a:p>
            <a:pPr marL="250825" indent="-238760">
              <a:lnSpc>
                <a:spcPct val="100000"/>
              </a:lnSpc>
              <a:buChar char="•"/>
              <a:tabLst>
                <a:tab pos="250825" algn="l"/>
                <a:tab pos="251460" algn="l"/>
              </a:tabLst>
            </a:pPr>
            <a:r>
              <a:rPr sz="1600" spc="40" dirty="0">
                <a:solidFill>
                  <a:srgbClr val="414042"/>
                </a:solidFill>
                <a:latin typeface="Roboto"/>
                <a:cs typeface="Roboto"/>
              </a:rPr>
              <a:t>dbSNP</a:t>
            </a:r>
            <a:endParaRPr sz="1600" dirty="0">
              <a:latin typeface="Roboto"/>
              <a:cs typeface="Roboto"/>
            </a:endParaRPr>
          </a:p>
        </p:txBody>
      </p:sp>
      <p:sp>
        <p:nvSpPr>
          <p:cNvPr id="6" name="object 26">
            <a:extLst>
              <a:ext uri="{FF2B5EF4-FFF2-40B4-BE49-F238E27FC236}">
                <a16:creationId xmlns:a16="http://schemas.microsoft.com/office/drawing/2014/main" id="{046D239B-94A4-7147-302E-6133A4C2E1D7}"/>
              </a:ext>
            </a:extLst>
          </p:cNvPr>
          <p:cNvSpPr/>
          <p:nvPr/>
        </p:nvSpPr>
        <p:spPr>
          <a:xfrm>
            <a:off x="2821557" y="3719407"/>
            <a:ext cx="0" cy="3106420"/>
          </a:xfrm>
          <a:custGeom>
            <a:avLst/>
            <a:gdLst/>
            <a:ahLst/>
            <a:cxnLst/>
            <a:rect l="l" t="t" r="r" b="b"/>
            <a:pathLst>
              <a:path h="3106420">
                <a:moveTo>
                  <a:pt x="0" y="0"/>
                </a:moveTo>
                <a:lnTo>
                  <a:pt x="0" y="3106089"/>
                </a:lnTo>
              </a:path>
            </a:pathLst>
          </a:custGeom>
          <a:ln w="3175">
            <a:solidFill>
              <a:srgbClr val="414042"/>
            </a:solidFill>
          </a:ln>
        </p:spPr>
        <p:txBody>
          <a:bodyPr wrap="square" lIns="0" tIns="0" rIns="0" bIns="0" rtlCol="0"/>
          <a:lstStyle/>
          <a:p>
            <a:endParaRPr/>
          </a:p>
        </p:txBody>
      </p:sp>
      <p:sp>
        <p:nvSpPr>
          <p:cNvPr id="11" name="object 27">
            <a:extLst>
              <a:ext uri="{FF2B5EF4-FFF2-40B4-BE49-F238E27FC236}">
                <a16:creationId xmlns:a16="http://schemas.microsoft.com/office/drawing/2014/main" id="{9F8154C4-AD40-56EA-B799-C5C7566FBADE}"/>
              </a:ext>
            </a:extLst>
          </p:cNvPr>
          <p:cNvSpPr/>
          <p:nvPr/>
        </p:nvSpPr>
        <p:spPr>
          <a:xfrm>
            <a:off x="6508088" y="3719407"/>
            <a:ext cx="0" cy="3106420"/>
          </a:xfrm>
          <a:custGeom>
            <a:avLst/>
            <a:gdLst/>
            <a:ahLst/>
            <a:cxnLst/>
            <a:rect l="l" t="t" r="r" b="b"/>
            <a:pathLst>
              <a:path h="3106420">
                <a:moveTo>
                  <a:pt x="0" y="0"/>
                </a:moveTo>
                <a:lnTo>
                  <a:pt x="0" y="3106089"/>
                </a:lnTo>
              </a:path>
            </a:pathLst>
          </a:custGeom>
          <a:ln w="3175">
            <a:solidFill>
              <a:srgbClr val="414042"/>
            </a:solidFill>
          </a:ln>
        </p:spPr>
        <p:txBody>
          <a:bodyPr wrap="square" lIns="0" tIns="0" rIns="0" bIns="0" rtlCol="0"/>
          <a:lstStyle/>
          <a:p>
            <a:endParaRPr/>
          </a:p>
        </p:txBody>
      </p:sp>
      <p:sp>
        <p:nvSpPr>
          <p:cNvPr id="12" name="object 28">
            <a:extLst>
              <a:ext uri="{FF2B5EF4-FFF2-40B4-BE49-F238E27FC236}">
                <a16:creationId xmlns:a16="http://schemas.microsoft.com/office/drawing/2014/main" id="{F7BE734A-EDDA-7450-C9E8-09179DF64275}"/>
              </a:ext>
            </a:extLst>
          </p:cNvPr>
          <p:cNvSpPr/>
          <p:nvPr/>
        </p:nvSpPr>
        <p:spPr>
          <a:xfrm>
            <a:off x="9524350" y="3719407"/>
            <a:ext cx="0" cy="3106420"/>
          </a:xfrm>
          <a:custGeom>
            <a:avLst/>
            <a:gdLst/>
            <a:ahLst/>
            <a:cxnLst/>
            <a:rect l="l" t="t" r="r" b="b"/>
            <a:pathLst>
              <a:path h="3106420">
                <a:moveTo>
                  <a:pt x="0" y="0"/>
                </a:moveTo>
                <a:lnTo>
                  <a:pt x="0" y="3106089"/>
                </a:lnTo>
              </a:path>
            </a:pathLst>
          </a:custGeom>
          <a:ln w="3175">
            <a:solidFill>
              <a:srgbClr val="414042"/>
            </a:solidFill>
          </a:ln>
        </p:spPr>
        <p:txBody>
          <a:bodyPr wrap="square" lIns="0" tIns="0" rIns="0" bIns="0" rtlCol="0"/>
          <a:lstStyle/>
          <a:p>
            <a:endParaRPr/>
          </a:p>
        </p:txBody>
      </p:sp>
      <p:sp>
        <p:nvSpPr>
          <p:cNvPr id="13" name="object 29">
            <a:extLst>
              <a:ext uri="{FF2B5EF4-FFF2-40B4-BE49-F238E27FC236}">
                <a16:creationId xmlns:a16="http://schemas.microsoft.com/office/drawing/2014/main" id="{EBB3ACCF-A9FD-243F-4372-96748B203C67}"/>
              </a:ext>
            </a:extLst>
          </p:cNvPr>
          <p:cNvSpPr txBox="1"/>
          <p:nvPr/>
        </p:nvSpPr>
        <p:spPr>
          <a:xfrm>
            <a:off x="426982" y="3693006"/>
            <a:ext cx="2002789" cy="309245"/>
          </a:xfrm>
          <a:prstGeom prst="rect">
            <a:avLst/>
          </a:prstGeom>
        </p:spPr>
        <p:txBody>
          <a:bodyPr vert="horz" wrap="square" lIns="0" tIns="13970" rIns="0" bIns="0" rtlCol="0">
            <a:spAutoFit/>
          </a:bodyPr>
          <a:lstStyle/>
          <a:p>
            <a:pPr marL="12700">
              <a:lnSpc>
                <a:spcPct val="100000"/>
              </a:lnSpc>
              <a:spcBef>
                <a:spcPts val="110"/>
              </a:spcBef>
            </a:pPr>
            <a:r>
              <a:rPr sz="1850" b="1" spc="-140" dirty="0">
                <a:solidFill>
                  <a:srgbClr val="33404F"/>
                </a:solidFill>
                <a:latin typeface="Trebuchet MS"/>
                <a:cs typeface="Trebuchet MS"/>
              </a:rPr>
              <a:t>Populatio</a:t>
            </a:r>
            <a:r>
              <a:rPr sz="1850" b="1" spc="-160" dirty="0">
                <a:solidFill>
                  <a:srgbClr val="33404F"/>
                </a:solidFill>
                <a:latin typeface="Trebuchet MS"/>
                <a:cs typeface="Trebuchet MS"/>
              </a:rPr>
              <a:t>n</a:t>
            </a:r>
            <a:r>
              <a:rPr sz="1850" b="1" spc="-155" dirty="0">
                <a:solidFill>
                  <a:srgbClr val="33404F"/>
                </a:solidFill>
                <a:latin typeface="Trebuchet MS"/>
                <a:cs typeface="Trebuchet MS"/>
              </a:rPr>
              <a:t> </a:t>
            </a:r>
            <a:r>
              <a:rPr sz="1850" b="1" spc="-175" dirty="0">
                <a:solidFill>
                  <a:srgbClr val="33404F"/>
                </a:solidFill>
                <a:latin typeface="Trebuchet MS"/>
                <a:cs typeface="Trebuchet MS"/>
              </a:rPr>
              <a:t>frequency</a:t>
            </a:r>
            <a:endParaRPr sz="1850" dirty="0">
              <a:latin typeface="Trebuchet MS"/>
              <a:cs typeface="Trebuchet MS"/>
            </a:endParaRPr>
          </a:p>
        </p:txBody>
      </p:sp>
      <p:sp>
        <p:nvSpPr>
          <p:cNvPr id="14" name="object 30">
            <a:extLst>
              <a:ext uri="{FF2B5EF4-FFF2-40B4-BE49-F238E27FC236}">
                <a16:creationId xmlns:a16="http://schemas.microsoft.com/office/drawing/2014/main" id="{5A34515F-8979-67B5-FB30-85AD4AD0DE2E}"/>
              </a:ext>
            </a:extLst>
          </p:cNvPr>
          <p:cNvSpPr txBox="1"/>
          <p:nvPr/>
        </p:nvSpPr>
        <p:spPr>
          <a:xfrm>
            <a:off x="6925226" y="4158214"/>
            <a:ext cx="1031240" cy="757555"/>
          </a:xfrm>
          <a:prstGeom prst="rect">
            <a:avLst/>
          </a:prstGeom>
        </p:spPr>
        <p:txBody>
          <a:bodyPr vert="horz" wrap="square" lIns="0" tIns="12700" rIns="0" bIns="0" rtlCol="0">
            <a:spAutoFit/>
          </a:bodyPr>
          <a:lstStyle/>
          <a:p>
            <a:pPr marL="252095" indent="-239395">
              <a:lnSpc>
                <a:spcPts val="1914"/>
              </a:lnSpc>
              <a:spcBef>
                <a:spcPts val="100"/>
              </a:spcBef>
              <a:buChar char="•"/>
              <a:tabLst>
                <a:tab pos="252095" algn="l"/>
                <a:tab pos="252729" algn="l"/>
              </a:tabLst>
            </a:pPr>
            <a:r>
              <a:rPr sz="1600" spc="25" dirty="0">
                <a:solidFill>
                  <a:srgbClr val="414042"/>
                </a:solidFill>
                <a:latin typeface="Roboto"/>
                <a:cs typeface="Roboto"/>
              </a:rPr>
              <a:t>ClinVar</a:t>
            </a:r>
            <a:endParaRPr sz="1600">
              <a:latin typeface="Roboto"/>
              <a:cs typeface="Roboto"/>
            </a:endParaRPr>
          </a:p>
          <a:p>
            <a:pPr marL="251460" indent="-239395">
              <a:lnSpc>
                <a:spcPts val="1914"/>
              </a:lnSpc>
              <a:buChar char="•"/>
              <a:tabLst>
                <a:tab pos="251460" algn="l"/>
                <a:tab pos="252095" algn="l"/>
              </a:tabLst>
            </a:pPr>
            <a:r>
              <a:rPr sz="1600" spc="45" dirty="0">
                <a:solidFill>
                  <a:srgbClr val="414042"/>
                </a:solidFill>
                <a:latin typeface="Roboto"/>
                <a:cs typeface="Roboto"/>
              </a:rPr>
              <a:t>OMIM</a:t>
            </a:r>
            <a:endParaRPr sz="1600">
              <a:latin typeface="Roboto"/>
              <a:cs typeface="Roboto"/>
            </a:endParaRPr>
          </a:p>
          <a:p>
            <a:pPr marL="250825" indent="-238760">
              <a:lnSpc>
                <a:spcPct val="100000"/>
              </a:lnSpc>
              <a:spcBef>
                <a:spcPts val="10"/>
              </a:spcBef>
              <a:buChar char="•"/>
              <a:tabLst>
                <a:tab pos="250825" algn="l"/>
                <a:tab pos="251460" algn="l"/>
              </a:tabLst>
            </a:pPr>
            <a:r>
              <a:rPr sz="1600" spc="30" dirty="0">
                <a:solidFill>
                  <a:srgbClr val="414042"/>
                </a:solidFill>
                <a:latin typeface="Roboto"/>
                <a:cs typeface="Roboto"/>
              </a:rPr>
              <a:t>InterVar</a:t>
            </a:r>
            <a:endParaRPr sz="1600">
              <a:latin typeface="Roboto"/>
              <a:cs typeface="Roboto"/>
            </a:endParaRPr>
          </a:p>
        </p:txBody>
      </p:sp>
      <p:sp>
        <p:nvSpPr>
          <p:cNvPr id="15" name="object 31">
            <a:extLst>
              <a:ext uri="{FF2B5EF4-FFF2-40B4-BE49-F238E27FC236}">
                <a16:creationId xmlns:a16="http://schemas.microsoft.com/office/drawing/2014/main" id="{8AB91CD4-5BF0-5BEE-0402-6F23AAB47EB7}"/>
              </a:ext>
            </a:extLst>
          </p:cNvPr>
          <p:cNvSpPr txBox="1"/>
          <p:nvPr/>
        </p:nvSpPr>
        <p:spPr>
          <a:xfrm>
            <a:off x="6928333" y="3691914"/>
            <a:ext cx="1855470" cy="309245"/>
          </a:xfrm>
          <a:prstGeom prst="rect">
            <a:avLst/>
          </a:prstGeom>
        </p:spPr>
        <p:txBody>
          <a:bodyPr vert="horz" wrap="square" lIns="0" tIns="13970" rIns="0" bIns="0" rtlCol="0">
            <a:spAutoFit/>
          </a:bodyPr>
          <a:lstStyle/>
          <a:p>
            <a:pPr marL="12700">
              <a:lnSpc>
                <a:spcPct val="100000"/>
              </a:lnSpc>
              <a:spcBef>
                <a:spcPts val="110"/>
              </a:spcBef>
            </a:pPr>
            <a:r>
              <a:rPr sz="1850" b="1" spc="-175" dirty="0">
                <a:solidFill>
                  <a:srgbClr val="33404F"/>
                </a:solidFill>
                <a:latin typeface="Trebuchet MS"/>
                <a:cs typeface="Trebuchet MS"/>
              </a:rPr>
              <a:t>Germline</a:t>
            </a:r>
            <a:r>
              <a:rPr sz="1850" b="1" spc="-155" dirty="0">
                <a:solidFill>
                  <a:srgbClr val="33404F"/>
                </a:solidFill>
                <a:latin typeface="Trebuchet MS"/>
                <a:cs typeface="Trebuchet MS"/>
              </a:rPr>
              <a:t> </a:t>
            </a:r>
            <a:r>
              <a:rPr sz="1850" b="1" spc="-120" dirty="0">
                <a:solidFill>
                  <a:srgbClr val="33404F"/>
                </a:solidFill>
                <a:latin typeface="Trebuchet MS"/>
                <a:cs typeface="Trebuchet MS"/>
              </a:rPr>
              <a:t>databases</a:t>
            </a:r>
            <a:endParaRPr sz="1850">
              <a:latin typeface="Trebuchet MS"/>
              <a:cs typeface="Trebuchet MS"/>
            </a:endParaRPr>
          </a:p>
        </p:txBody>
      </p:sp>
      <p:sp>
        <p:nvSpPr>
          <p:cNvPr id="16" name="object 32">
            <a:extLst>
              <a:ext uri="{FF2B5EF4-FFF2-40B4-BE49-F238E27FC236}">
                <a16:creationId xmlns:a16="http://schemas.microsoft.com/office/drawing/2014/main" id="{E30A92B0-99DD-35AD-59A6-AA603673A98F}"/>
              </a:ext>
            </a:extLst>
          </p:cNvPr>
          <p:cNvSpPr txBox="1"/>
          <p:nvPr/>
        </p:nvSpPr>
        <p:spPr>
          <a:xfrm>
            <a:off x="9887011" y="3689667"/>
            <a:ext cx="2676310" cy="980440"/>
          </a:xfrm>
          <a:prstGeom prst="rect">
            <a:avLst/>
          </a:prstGeom>
        </p:spPr>
        <p:txBody>
          <a:bodyPr vert="horz" wrap="square" lIns="0" tIns="13970" rIns="0" bIns="0" rtlCol="0">
            <a:spAutoFit/>
          </a:bodyPr>
          <a:lstStyle/>
          <a:p>
            <a:pPr marL="13970">
              <a:lnSpc>
                <a:spcPct val="100000"/>
              </a:lnSpc>
              <a:spcBef>
                <a:spcPts val="110"/>
              </a:spcBef>
            </a:pPr>
            <a:r>
              <a:rPr sz="1850" b="1" spc="-170" dirty="0">
                <a:solidFill>
                  <a:srgbClr val="33404F"/>
                </a:solidFill>
                <a:latin typeface="Trebuchet MS"/>
                <a:cs typeface="Trebuchet MS"/>
              </a:rPr>
              <a:t>Phenotype</a:t>
            </a:r>
            <a:endParaRPr sz="1850" dirty="0">
              <a:latin typeface="Trebuchet MS"/>
              <a:cs typeface="Trebuchet MS"/>
            </a:endParaRPr>
          </a:p>
          <a:p>
            <a:pPr marL="250190" marR="5080" indent="-238125">
              <a:lnSpc>
                <a:spcPts val="1910"/>
              </a:lnSpc>
              <a:spcBef>
                <a:spcPts val="1535"/>
              </a:spcBef>
              <a:buChar char="•"/>
              <a:tabLst>
                <a:tab pos="250825" algn="l"/>
                <a:tab pos="251460" algn="l"/>
              </a:tabLst>
            </a:pPr>
            <a:r>
              <a:rPr sz="1600" spc="30" dirty="0">
                <a:solidFill>
                  <a:srgbClr val="414042"/>
                </a:solidFill>
                <a:latin typeface="Roboto"/>
                <a:cs typeface="Roboto"/>
              </a:rPr>
              <a:t>Human </a:t>
            </a:r>
            <a:r>
              <a:rPr sz="1600" spc="40" dirty="0">
                <a:solidFill>
                  <a:srgbClr val="414042"/>
                </a:solidFill>
                <a:latin typeface="Roboto"/>
                <a:cs typeface="Roboto"/>
              </a:rPr>
              <a:t>Phenotype </a:t>
            </a:r>
            <a:r>
              <a:rPr sz="1600" spc="-385" dirty="0">
                <a:solidFill>
                  <a:srgbClr val="414042"/>
                </a:solidFill>
                <a:latin typeface="Roboto"/>
                <a:cs typeface="Roboto"/>
              </a:rPr>
              <a:t> </a:t>
            </a:r>
            <a:r>
              <a:rPr sz="1600" spc="40" dirty="0">
                <a:solidFill>
                  <a:srgbClr val="414042"/>
                </a:solidFill>
                <a:latin typeface="Roboto"/>
                <a:cs typeface="Roboto"/>
              </a:rPr>
              <a:t>Ontology</a:t>
            </a:r>
            <a:endParaRPr sz="1600" dirty="0">
              <a:latin typeface="Roboto"/>
              <a:cs typeface="Roboto"/>
            </a:endParaRPr>
          </a:p>
        </p:txBody>
      </p:sp>
      <p:sp>
        <p:nvSpPr>
          <p:cNvPr id="17" name="object 33">
            <a:extLst>
              <a:ext uri="{FF2B5EF4-FFF2-40B4-BE49-F238E27FC236}">
                <a16:creationId xmlns:a16="http://schemas.microsoft.com/office/drawing/2014/main" id="{70F1D14F-8427-9A8E-1C48-B042F20B0BD5}"/>
              </a:ext>
            </a:extLst>
          </p:cNvPr>
          <p:cNvSpPr txBox="1"/>
          <p:nvPr/>
        </p:nvSpPr>
        <p:spPr>
          <a:xfrm>
            <a:off x="3082948" y="4159665"/>
            <a:ext cx="3192780" cy="1000760"/>
          </a:xfrm>
          <a:prstGeom prst="rect">
            <a:avLst/>
          </a:prstGeom>
        </p:spPr>
        <p:txBody>
          <a:bodyPr vert="horz" wrap="square" lIns="0" tIns="12700" rIns="0" bIns="0" rtlCol="0">
            <a:spAutoFit/>
          </a:bodyPr>
          <a:lstStyle/>
          <a:p>
            <a:pPr marL="250825" indent="-238760">
              <a:lnSpc>
                <a:spcPct val="100000"/>
              </a:lnSpc>
              <a:spcBef>
                <a:spcPts val="100"/>
              </a:spcBef>
              <a:buChar char="•"/>
              <a:tabLst>
                <a:tab pos="250825" algn="l"/>
                <a:tab pos="251460" algn="l"/>
              </a:tabLst>
            </a:pPr>
            <a:r>
              <a:rPr sz="1600" spc="35" dirty="0">
                <a:solidFill>
                  <a:srgbClr val="414042"/>
                </a:solidFill>
                <a:latin typeface="Roboto"/>
                <a:cs typeface="Roboto"/>
              </a:rPr>
              <a:t>Cosmic</a:t>
            </a:r>
            <a:endParaRPr sz="1600" dirty="0">
              <a:latin typeface="Roboto"/>
              <a:cs typeface="Roboto"/>
            </a:endParaRPr>
          </a:p>
          <a:p>
            <a:pPr marL="250825" indent="-238760">
              <a:lnSpc>
                <a:spcPct val="100000"/>
              </a:lnSpc>
              <a:buChar char="•"/>
              <a:tabLst>
                <a:tab pos="250825" algn="l"/>
                <a:tab pos="251460" algn="l"/>
              </a:tabLst>
            </a:pPr>
            <a:r>
              <a:rPr sz="1600" spc="30" dirty="0">
                <a:solidFill>
                  <a:srgbClr val="414042"/>
                </a:solidFill>
                <a:latin typeface="Roboto"/>
                <a:cs typeface="Roboto"/>
              </a:rPr>
              <a:t>FDA</a:t>
            </a:r>
            <a:r>
              <a:rPr sz="1600" spc="70" dirty="0">
                <a:solidFill>
                  <a:srgbClr val="414042"/>
                </a:solidFill>
                <a:latin typeface="Roboto"/>
                <a:cs typeface="Roboto"/>
              </a:rPr>
              <a:t> </a:t>
            </a:r>
            <a:r>
              <a:rPr sz="1600" spc="25" dirty="0">
                <a:solidFill>
                  <a:srgbClr val="414042"/>
                </a:solidFill>
                <a:latin typeface="Roboto"/>
                <a:cs typeface="Roboto"/>
              </a:rPr>
              <a:t>Approved</a:t>
            </a:r>
            <a:r>
              <a:rPr sz="1600" spc="75" dirty="0">
                <a:solidFill>
                  <a:srgbClr val="414042"/>
                </a:solidFill>
                <a:latin typeface="Roboto"/>
                <a:cs typeface="Roboto"/>
              </a:rPr>
              <a:t> </a:t>
            </a:r>
            <a:r>
              <a:rPr sz="1600" spc="20" dirty="0">
                <a:solidFill>
                  <a:srgbClr val="414042"/>
                </a:solidFill>
                <a:latin typeface="Roboto"/>
                <a:cs typeface="Roboto"/>
              </a:rPr>
              <a:t>Drugs</a:t>
            </a:r>
            <a:r>
              <a:rPr sz="1600" spc="80" dirty="0">
                <a:solidFill>
                  <a:srgbClr val="414042"/>
                </a:solidFill>
                <a:latin typeface="Roboto"/>
                <a:cs typeface="Roboto"/>
              </a:rPr>
              <a:t> </a:t>
            </a:r>
            <a:r>
              <a:rPr sz="1600" spc="35" dirty="0">
                <a:solidFill>
                  <a:srgbClr val="414042"/>
                </a:solidFill>
                <a:latin typeface="Roboto"/>
                <a:cs typeface="Roboto"/>
              </a:rPr>
              <a:t>database</a:t>
            </a:r>
            <a:endParaRPr sz="1600" dirty="0">
              <a:latin typeface="Roboto"/>
              <a:cs typeface="Roboto"/>
            </a:endParaRPr>
          </a:p>
          <a:p>
            <a:pPr marL="250825" marR="589280" indent="-238760">
              <a:lnSpc>
                <a:spcPct val="100000"/>
              </a:lnSpc>
              <a:buChar char="•"/>
              <a:tabLst>
                <a:tab pos="250825" algn="l"/>
                <a:tab pos="251460" algn="l"/>
              </a:tabLst>
            </a:pPr>
            <a:r>
              <a:rPr sz="1600" spc="30" dirty="0">
                <a:solidFill>
                  <a:srgbClr val="414042"/>
                </a:solidFill>
                <a:latin typeface="Roboto"/>
                <a:cs typeface="Roboto"/>
              </a:rPr>
              <a:t>National</a:t>
            </a:r>
            <a:r>
              <a:rPr sz="1600" spc="60" dirty="0">
                <a:solidFill>
                  <a:srgbClr val="414042"/>
                </a:solidFill>
                <a:latin typeface="Roboto"/>
                <a:cs typeface="Roboto"/>
              </a:rPr>
              <a:t> </a:t>
            </a:r>
            <a:r>
              <a:rPr sz="1600" spc="30" dirty="0">
                <a:solidFill>
                  <a:srgbClr val="414042"/>
                </a:solidFill>
                <a:latin typeface="Roboto"/>
                <a:cs typeface="Roboto"/>
              </a:rPr>
              <a:t>Comprehensive </a:t>
            </a:r>
            <a:r>
              <a:rPr sz="1600" spc="-380" dirty="0">
                <a:solidFill>
                  <a:srgbClr val="414042"/>
                </a:solidFill>
                <a:latin typeface="Roboto"/>
                <a:cs typeface="Roboto"/>
              </a:rPr>
              <a:t> </a:t>
            </a:r>
            <a:r>
              <a:rPr sz="1600" spc="30" dirty="0">
                <a:solidFill>
                  <a:srgbClr val="414042"/>
                </a:solidFill>
                <a:latin typeface="Roboto"/>
                <a:cs typeface="Roboto"/>
              </a:rPr>
              <a:t>Cancer</a:t>
            </a:r>
            <a:r>
              <a:rPr sz="1600" spc="60" dirty="0">
                <a:solidFill>
                  <a:srgbClr val="414042"/>
                </a:solidFill>
                <a:latin typeface="Roboto"/>
                <a:cs typeface="Roboto"/>
              </a:rPr>
              <a:t> </a:t>
            </a:r>
            <a:r>
              <a:rPr sz="1600" spc="30" dirty="0">
                <a:solidFill>
                  <a:srgbClr val="414042"/>
                </a:solidFill>
                <a:latin typeface="Roboto"/>
                <a:cs typeface="Roboto"/>
              </a:rPr>
              <a:t>Network</a:t>
            </a:r>
            <a:r>
              <a:rPr sz="1600" spc="60" dirty="0">
                <a:solidFill>
                  <a:srgbClr val="414042"/>
                </a:solidFill>
                <a:latin typeface="Roboto"/>
                <a:cs typeface="Roboto"/>
              </a:rPr>
              <a:t> </a:t>
            </a:r>
            <a:r>
              <a:rPr sz="1600" spc="40" dirty="0">
                <a:solidFill>
                  <a:srgbClr val="414042"/>
                </a:solidFill>
                <a:latin typeface="Roboto"/>
                <a:cs typeface="Roboto"/>
              </a:rPr>
              <a:t>(NCCN)</a:t>
            </a:r>
            <a:endParaRPr sz="1600" dirty="0">
              <a:latin typeface="Roboto"/>
              <a:cs typeface="Roboto"/>
            </a:endParaRPr>
          </a:p>
        </p:txBody>
      </p:sp>
      <p:sp>
        <p:nvSpPr>
          <p:cNvPr id="18" name="object 34">
            <a:extLst>
              <a:ext uri="{FF2B5EF4-FFF2-40B4-BE49-F238E27FC236}">
                <a16:creationId xmlns:a16="http://schemas.microsoft.com/office/drawing/2014/main" id="{53243923-60AB-F861-C3F4-E7CBFFC99F69}"/>
              </a:ext>
            </a:extLst>
          </p:cNvPr>
          <p:cNvSpPr txBox="1"/>
          <p:nvPr/>
        </p:nvSpPr>
        <p:spPr>
          <a:xfrm>
            <a:off x="3083380" y="3693006"/>
            <a:ext cx="1785620" cy="309245"/>
          </a:xfrm>
          <a:prstGeom prst="rect">
            <a:avLst/>
          </a:prstGeom>
        </p:spPr>
        <p:txBody>
          <a:bodyPr vert="horz" wrap="square" lIns="0" tIns="13970" rIns="0" bIns="0" rtlCol="0">
            <a:spAutoFit/>
          </a:bodyPr>
          <a:lstStyle/>
          <a:p>
            <a:pPr marL="12700">
              <a:lnSpc>
                <a:spcPct val="100000"/>
              </a:lnSpc>
              <a:spcBef>
                <a:spcPts val="110"/>
              </a:spcBef>
            </a:pPr>
            <a:r>
              <a:rPr sz="1850" b="1" spc="60" dirty="0">
                <a:solidFill>
                  <a:srgbClr val="33404F"/>
                </a:solidFill>
                <a:latin typeface="Trebuchet MS"/>
                <a:cs typeface="Trebuchet MS"/>
              </a:rPr>
              <a:t>S</a:t>
            </a:r>
            <a:r>
              <a:rPr sz="1850" b="1" spc="-145" dirty="0">
                <a:solidFill>
                  <a:srgbClr val="33404F"/>
                </a:solidFill>
                <a:latin typeface="Trebuchet MS"/>
                <a:cs typeface="Trebuchet MS"/>
              </a:rPr>
              <a:t>omatic</a:t>
            </a:r>
            <a:r>
              <a:rPr sz="1850" b="1" spc="-150" dirty="0">
                <a:solidFill>
                  <a:srgbClr val="33404F"/>
                </a:solidFill>
                <a:latin typeface="Trebuchet MS"/>
                <a:cs typeface="Trebuchet MS"/>
              </a:rPr>
              <a:t> </a:t>
            </a:r>
            <a:r>
              <a:rPr sz="1850" b="1" spc="-120" dirty="0">
                <a:solidFill>
                  <a:srgbClr val="33404F"/>
                </a:solidFill>
                <a:latin typeface="Trebuchet MS"/>
                <a:cs typeface="Trebuchet MS"/>
              </a:rPr>
              <a:t>databases</a:t>
            </a:r>
            <a:endParaRPr sz="1850">
              <a:latin typeface="Trebuchet MS"/>
              <a:cs typeface="Trebuchet MS"/>
            </a:endParaRPr>
          </a:p>
        </p:txBody>
      </p:sp>
      <p:pic>
        <p:nvPicPr>
          <p:cNvPr id="19" name="object 35">
            <a:extLst>
              <a:ext uri="{FF2B5EF4-FFF2-40B4-BE49-F238E27FC236}">
                <a16:creationId xmlns:a16="http://schemas.microsoft.com/office/drawing/2014/main" id="{58CD8090-09C6-07EA-1CB9-EA7B010F4A9B}"/>
              </a:ext>
            </a:extLst>
          </p:cNvPr>
          <p:cNvPicPr/>
          <p:nvPr/>
        </p:nvPicPr>
        <p:blipFill>
          <a:blip r:embed="rId2" cstate="print"/>
          <a:stretch>
            <a:fillRect/>
          </a:stretch>
        </p:blipFill>
        <p:spPr>
          <a:xfrm>
            <a:off x="3340493" y="5526302"/>
            <a:ext cx="1525397" cy="314960"/>
          </a:xfrm>
          <a:prstGeom prst="rect">
            <a:avLst/>
          </a:prstGeom>
        </p:spPr>
      </p:pic>
      <p:pic>
        <p:nvPicPr>
          <p:cNvPr id="20" name="object 36">
            <a:extLst>
              <a:ext uri="{FF2B5EF4-FFF2-40B4-BE49-F238E27FC236}">
                <a16:creationId xmlns:a16="http://schemas.microsoft.com/office/drawing/2014/main" id="{AE5E3AF8-F192-3299-13F1-AB92B268AC7C}"/>
              </a:ext>
            </a:extLst>
          </p:cNvPr>
          <p:cNvPicPr/>
          <p:nvPr/>
        </p:nvPicPr>
        <p:blipFill>
          <a:blip r:embed="rId3" cstate="print"/>
          <a:stretch>
            <a:fillRect/>
          </a:stretch>
        </p:blipFill>
        <p:spPr>
          <a:xfrm>
            <a:off x="439686" y="5951060"/>
            <a:ext cx="1524952" cy="853977"/>
          </a:xfrm>
          <a:prstGeom prst="rect">
            <a:avLst/>
          </a:prstGeom>
        </p:spPr>
      </p:pic>
      <p:pic>
        <p:nvPicPr>
          <p:cNvPr id="21" name="object 37">
            <a:extLst>
              <a:ext uri="{FF2B5EF4-FFF2-40B4-BE49-F238E27FC236}">
                <a16:creationId xmlns:a16="http://schemas.microsoft.com/office/drawing/2014/main" id="{F94FD1FF-D8DB-07FC-7A4D-1B0A11D85C10}"/>
              </a:ext>
            </a:extLst>
          </p:cNvPr>
          <p:cNvPicPr/>
          <p:nvPr/>
        </p:nvPicPr>
        <p:blipFill>
          <a:blip r:embed="rId4" cstate="print"/>
          <a:stretch>
            <a:fillRect/>
          </a:stretch>
        </p:blipFill>
        <p:spPr>
          <a:xfrm>
            <a:off x="157610" y="5193573"/>
            <a:ext cx="2298598" cy="572782"/>
          </a:xfrm>
          <a:prstGeom prst="rect">
            <a:avLst/>
          </a:prstGeom>
        </p:spPr>
      </p:pic>
      <p:pic>
        <p:nvPicPr>
          <p:cNvPr id="22" name="object 38">
            <a:extLst>
              <a:ext uri="{FF2B5EF4-FFF2-40B4-BE49-F238E27FC236}">
                <a16:creationId xmlns:a16="http://schemas.microsoft.com/office/drawing/2014/main" id="{E1982B59-8040-E64A-DBCF-4D0B5D895B68}"/>
              </a:ext>
            </a:extLst>
          </p:cNvPr>
          <p:cNvPicPr/>
          <p:nvPr/>
        </p:nvPicPr>
        <p:blipFill>
          <a:blip r:embed="rId5" cstate="print"/>
          <a:stretch>
            <a:fillRect/>
          </a:stretch>
        </p:blipFill>
        <p:spPr>
          <a:xfrm>
            <a:off x="6803682" y="5536959"/>
            <a:ext cx="2361247" cy="414101"/>
          </a:xfrm>
          <a:prstGeom prst="rect">
            <a:avLst/>
          </a:prstGeom>
        </p:spPr>
      </p:pic>
      <p:pic>
        <p:nvPicPr>
          <p:cNvPr id="23" name="object 39">
            <a:extLst>
              <a:ext uri="{FF2B5EF4-FFF2-40B4-BE49-F238E27FC236}">
                <a16:creationId xmlns:a16="http://schemas.microsoft.com/office/drawing/2014/main" id="{5C36D184-84F5-E9CE-A3B3-296ACF79AED8}"/>
              </a:ext>
            </a:extLst>
          </p:cNvPr>
          <p:cNvPicPr/>
          <p:nvPr/>
        </p:nvPicPr>
        <p:blipFill>
          <a:blip r:embed="rId6" cstate="print"/>
          <a:stretch>
            <a:fillRect/>
          </a:stretch>
        </p:blipFill>
        <p:spPr>
          <a:xfrm>
            <a:off x="9947739" y="5451971"/>
            <a:ext cx="1514051" cy="778581"/>
          </a:xfrm>
          <a:prstGeom prst="rect">
            <a:avLst/>
          </a:prstGeom>
        </p:spPr>
      </p:pic>
      <p:pic>
        <p:nvPicPr>
          <p:cNvPr id="24" name="Picture 2">
            <a:extLst>
              <a:ext uri="{FF2B5EF4-FFF2-40B4-BE49-F238E27FC236}">
                <a16:creationId xmlns:a16="http://schemas.microsoft.com/office/drawing/2014/main" id="{DAEB29B2-3F09-D29B-1EE6-16B09086A9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0893" y="6127454"/>
            <a:ext cx="820428" cy="373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267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a:extLst>
              <a:ext uri="{FF2B5EF4-FFF2-40B4-BE49-F238E27FC236}">
                <a16:creationId xmlns:a16="http://schemas.microsoft.com/office/drawing/2014/main" id="{3F8132C3-20C6-750E-203D-465D0D065437}"/>
              </a:ext>
            </a:extLst>
          </p:cNvPr>
          <p:cNvSpPr txBox="1"/>
          <p:nvPr/>
        </p:nvSpPr>
        <p:spPr>
          <a:xfrm>
            <a:off x="3917810" y="532447"/>
            <a:ext cx="7260774" cy="430887"/>
          </a:xfrm>
          <a:prstGeom prst="rect">
            <a:avLst/>
          </a:prstGeom>
        </p:spPr>
        <p:txBody>
          <a:bodyPr vert="horz" wrap="square" lIns="0" tIns="0" rIns="0" bIns="0" rtlCol="0">
            <a:spAutoFit/>
          </a:bodyPr>
          <a:lstStyle/>
          <a:p>
            <a:pPr marL="12700">
              <a:lnSpc>
                <a:spcPct val="100000"/>
              </a:lnSpc>
            </a:pPr>
            <a:r>
              <a:rPr lang="en-US" sz="2800" b="1" spc="-15" baseline="1501" dirty="0" err="1">
                <a:solidFill>
                  <a:srgbClr val="33404F"/>
                </a:solidFill>
                <a:latin typeface="Arial" panose="020B0604020202020204" pitchFamily="34" charset="0"/>
                <a:cs typeface="Arial" panose="020B0604020202020204" pitchFamily="34" charset="0"/>
              </a:rPr>
              <a:t>Mẫu</a:t>
            </a:r>
            <a:r>
              <a:rPr lang="en-US" sz="2800" b="1" spc="-15" baseline="1501" dirty="0">
                <a:solidFill>
                  <a:srgbClr val="33404F"/>
                </a:solidFill>
                <a:latin typeface="Arial" panose="020B0604020202020204" pitchFamily="34" charset="0"/>
                <a:cs typeface="Arial" panose="020B0604020202020204" pitchFamily="34" charset="0"/>
              </a:rPr>
              <a:t> </a:t>
            </a:r>
            <a:r>
              <a:rPr lang="en-US" sz="2800" b="1" spc="-15" baseline="1501" dirty="0" err="1">
                <a:solidFill>
                  <a:srgbClr val="33404F"/>
                </a:solidFill>
                <a:latin typeface="Arial" panose="020B0604020202020204" pitchFamily="34" charset="0"/>
                <a:cs typeface="Arial" panose="020B0604020202020204" pitchFamily="34" charset="0"/>
              </a:rPr>
              <a:t>báo</a:t>
            </a:r>
            <a:r>
              <a:rPr lang="en-US" sz="2800" b="1" spc="-15" baseline="1501" dirty="0">
                <a:solidFill>
                  <a:srgbClr val="33404F"/>
                </a:solidFill>
                <a:latin typeface="Arial" panose="020B0604020202020204" pitchFamily="34" charset="0"/>
                <a:cs typeface="Arial" panose="020B0604020202020204" pitchFamily="34" charset="0"/>
              </a:rPr>
              <a:t> </a:t>
            </a:r>
            <a:r>
              <a:rPr lang="en-US" sz="2800" b="1" spc="-15" baseline="1501" dirty="0" err="1">
                <a:solidFill>
                  <a:srgbClr val="33404F"/>
                </a:solidFill>
                <a:latin typeface="Arial" panose="020B0604020202020204" pitchFamily="34" charset="0"/>
                <a:cs typeface="Arial" panose="020B0604020202020204" pitchFamily="34" charset="0"/>
              </a:rPr>
              <a:t>cáo</a:t>
            </a:r>
            <a:r>
              <a:rPr lang="en-US" sz="2800" b="1" spc="-15" baseline="1501" dirty="0">
                <a:solidFill>
                  <a:srgbClr val="33404F"/>
                </a:solidFill>
                <a:latin typeface="Arial" panose="020B0604020202020204" pitchFamily="34" charset="0"/>
                <a:cs typeface="Arial" panose="020B0604020202020204" pitchFamily="34" charset="0"/>
              </a:rPr>
              <a:t> </a:t>
            </a:r>
            <a:r>
              <a:rPr lang="en-US" sz="2800" b="1" spc="-15" baseline="1501" dirty="0" err="1">
                <a:solidFill>
                  <a:srgbClr val="33404F"/>
                </a:solidFill>
                <a:latin typeface="Arial" panose="020B0604020202020204" pitchFamily="34" charset="0"/>
                <a:cs typeface="Arial" panose="020B0604020202020204" pitchFamily="34" charset="0"/>
              </a:rPr>
              <a:t>cơ</a:t>
            </a:r>
            <a:r>
              <a:rPr lang="en-US" sz="2800" b="1" spc="-15" baseline="1501" dirty="0">
                <a:solidFill>
                  <a:srgbClr val="33404F"/>
                </a:solidFill>
                <a:latin typeface="Arial" panose="020B0604020202020204" pitchFamily="34" charset="0"/>
                <a:cs typeface="Arial" panose="020B0604020202020204" pitchFamily="34" charset="0"/>
              </a:rPr>
              <a:t> </a:t>
            </a:r>
            <a:r>
              <a:rPr lang="en-US" sz="2800" b="1" spc="-15" baseline="1501" dirty="0" err="1">
                <a:solidFill>
                  <a:srgbClr val="33404F"/>
                </a:solidFill>
                <a:latin typeface="Arial" panose="020B0604020202020204" pitchFamily="34" charset="0"/>
                <a:cs typeface="Arial" panose="020B0604020202020204" pitchFamily="34" charset="0"/>
              </a:rPr>
              <a:t>bản</a:t>
            </a:r>
            <a:endParaRPr sz="2000" dirty="0">
              <a:latin typeface="Arial" panose="020B0604020202020204" pitchFamily="34" charset="0"/>
              <a:cs typeface="Arial" panose="020B0604020202020204" pitchFamily="34" charset="0"/>
            </a:endParaRPr>
          </a:p>
        </p:txBody>
      </p:sp>
      <p:pic>
        <p:nvPicPr>
          <p:cNvPr id="9" name="Picture 3">
            <a:extLst>
              <a:ext uri="{FF2B5EF4-FFF2-40B4-BE49-F238E27FC236}">
                <a16:creationId xmlns:a16="http://schemas.microsoft.com/office/drawing/2014/main" id="{96F29890-D5F3-6C58-308F-FB37F0258F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7197" y="1386136"/>
            <a:ext cx="4032990" cy="508444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4">
            <a:extLst>
              <a:ext uri="{FF2B5EF4-FFF2-40B4-BE49-F238E27FC236}">
                <a16:creationId xmlns:a16="http://schemas.microsoft.com/office/drawing/2014/main" id="{7B711569-0887-C28B-5FDD-6B524EFF88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81642"/>
            <a:ext cx="4141176" cy="51889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Hộp Văn bản 1">
            <a:extLst>
              <a:ext uri="{FF2B5EF4-FFF2-40B4-BE49-F238E27FC236}">
                <a16:creationId xmlns:a16="http://schemas.microsoft.com/office/drawing/2014/main" id="{3B2A5B15-1CE0-34A1-901C-7199C35D8C1E}"/>
              </a:ext>
            </a:extLst>
          </p:cNvPr>
          <p:cNvSpPr txBox="1"/>
          <p:nvPr/>
        </p:nvSpPr>
        <p:spPr>
          <a:xfrm>
            <a:off x="2851150" y="3691447"/>
            <a:ext cx="1835150" cy="369332"/>
          </a:xfrm>
          <a:prstGeom prst="rect">
            <a:avLst/>
          </a:prstGeom>
          <a:noFill/>
        </p:spPr>
        <p:txBody>
          <a:bodyPr wrap="square" rtlCol="0">
            <a:spAutoFit/>
          </a:bodyPr>
          <a:lstStyle/>
          <a:p>
            <a:r>
              <a:rPr lang="en-US" b="1">
                <a:solidFill>
                  <a:srgbClr val="00B050"/>
                </a:solidFill>
              </a:rPr>
              <a:t>Tier 1 variants</a:t>
            </a:r>
          </a:p>
        </p:txBody>
      </p:sp>
      <p:sp>
        <p:nvSpPr>
          <p:cNvPr id="3" name="Hộp Văn bản 2">
            <a:extLst>
              <a:ext uri="{FF2B5EF4-FFF2-40B4-BE49-F238E27FC236}">
                <a16:creationId xmlns:a16="http://schemas.microsoft.com/office/drawing/2014/main" id="{77A44465-451F-1D11-FDD0-F0457585B2CB}"/>
              </a:ext>
            </a:extLst>
          </p:cNvPr>
          <p:cNvSpPr txBox="1"/>
          <p:nvPr/>
        </p:nvSpPr>
        <p:spPr>
          <a:xfrm>
            <a:off x="3055369" y="4711684"/>
            <a:ext cx="1835150" cy="369332"/>
          </a:xfrm>
          <a:prstGeom prst="rect">
            <a:avLst/>
          </a:prstGeom>
          <a:noFill/>
        </p:spPr>
        <p:txBody>
          <a:bodyPr wrap="square" rtlCol="0">
            <a:spAutoFit/>
          </a:bodyPr>
          <a:lstStyle/>
          <a:p>
            <a:r>
              <a:rPr lang="en-US" b="1">
                <a:solidFill>
                  <a:srgbClr val="00B050"/>
                </a:solidFill>
              </a:rPr>
              <a:t>Tier 2 variants</a:t>
            </a:r>
          </a:p>
        </p:txBody>
      </p:sp>
    </p:spTree>
    <p:extLst>
      <p:ext uri="{BB962C8B-B14F-4D97-AF65-F5344CB8AC3E}">
        <p14:creationId xmlns:p14="http://schemas.microsoft.com/office/powerpoint/2010/main" val="3389276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4" name="Rectangle 53">
            <a:extLst>
              <a:ext uri="{FF2B5EF4-FFF2-40B4-BE49-F238E27FC236}">
                <a16:creationId xmlns:a16="http://schemas.microsoft.com/office/drawing/2014/main" id="{22F15A2D-2324-487D-A02A-BF46C5C580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17A7F34E-D418-47E2-9F86-2C45BBC312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2" y="321733"/>
            <a:ext cx="11546828" cy="6214534"/>
          </a:xfrm>
          <a:custGeom>
            <a:avLst/>
            <a:gdLst>
              <a:gd name="connsiteX0" fmla="*/ 0 w 11546828"/>
              <a:gd name="connsiteY0" fmla="*/ 0 h 6214534"/>
              <a:gd name="connsiteX1" fmla="*/ 7965430 w 11546828"/>
              <a:gd name="connsiteY1" fmla="*/ 0 h 6214534"/>
              <a:gd name="connsiteX2" fmla="*/ 7965430 w 11546828"/>
              <a:gd name="connsiteY2" fmla="*/ 1786 h 6214534"/>
              <a:gd name="connsiteX3" fmla="*/ 11546828 w 11546828"/>
              <a:gd name="connsiteY3" fmla="*/ 1786 h 6214534"/>
              <a:gd name="connsiteX4" fmla="*/ 11546828 w 11546828"/>
              <a:gd name="connsiteY4" fmla="*/ 2866740 h 6214534"/>
              <a:gd name="connsiteX5" fmla="*/ 11225095 w 11546828"/>
              <a:gd name="connsiteY5" fmla="*/ 3179536 h 6214534"/>
              <a:gd name="connsiteX6" fmla="*/ 11225095 w 11546828"/>
              <a:gd name="connsiteY6" fmla="*/ 301542 h 6214534"/>
              <a:gd name="connsiteX7" fmla="*/ 320042 w 11546828"/>
              <a:gd name="connsiteY7" fmla="*/ 301542 h 6214534"/>
              <a:gd name="connsiteX8" fmla="*/ 320042 w 11546828"/>
              <a:gd name="connsiteY8" fmla="*/ 5909424 h 6214534"/>
              <a:gd name="connsiteX9" fmla="*/ 8417210 w 11546828"/>
              <a:gd name="connsiteY9" fmla="*/ 5909424 h 6214534"/>
              <a:gd name="connsiteX10" fmla="*/ 8103383 w 11546828"/>
              <a:gd name="connsiteY10" fmla="*/ 6214534 h 6214534"/>
              <a:gd name="connsiteX11" fmla="*/ 7222929 w 11546828"/>
              <a:gd name="connsiteY11" fmla="*/ 6214534 h 6214534"/>
              <a:gd name="connsiteX12" fmla="*/ 7222929 w 11546828"/>
              <a:gd name="connsiteY12" fmla="*/ 6212748 h 6214534"/>
              <a:gd name="connsiteX13" fmla="*/ 0 w 11546828"/>
              <a:gd name="connsiteY13" fmla="*/ 6212748 h 6214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546828" h="6214534">
                <a:moveTo>
                  <a:pt x="0" y="0"/>
                </a:moveTo>
                <a:lnTo>
                  <a:pt x="7965430" y="0"/>
                </a:lnTo>
                <a:lnTo>
                  <a:pt x="7965430" y="1786"/>
                </a:lnTo>
                <a:lnTo>
                  <a:pt x="11546828" y="1786"/>
                </a:lnTo>
                <a:lnTo>
                  <a:pt x="11546828" y="2866740"/>
                </a:lnTo>
                <a:lnTo>
                  <a:pt x="11225095" y="3179536"/>
                </a:lnTo>
                <a:lnTo>
                  <a:pt x="11225095" y="301542"/>
                </a:lnTo>
                <a:lnTo>
                  <a:pt x="320042" y="301542"/>
                </a:lnTo>
                <a:lnTo>
                  <a:pt x="320042" y="5909424"/>
                </a:lnTo>
                <a:lnTo>
                  <a:pt x="8417210" y="5909424"/>
                </a:lnTo>
                <a:lnTo>
                  <a:pt x="8103383" y="6214534"/>
                </a:lnTo>
                <a:lnTo>
                  <a:pt x="7222929" y="6214534"/>
                </a:lnTo>
                <a:lnTo>
                  <a:pt x="7222929"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6" name="Right Triangle 55">
            <a:extLst>
              <a:ext uri="{FF2B5EF4-FFF2-40B4-BE49-F238E27FC236}">
                <a16:creationId xmlns:a16="http://schemas.microsoft.com/office/drawing/2014/main" id="{2AEAFA59-923A-4F54-8B49-44C970BCC3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hand writing on a checklist&#10;&#10;Description automatically generated">
            <a:extLst>
              <a:ext uri="{FF2B5EF4-FFF2-40B4-BE49-F238E27FC236}">
                <a16:creationId xmlns:a16="http://schemas.microsoft.com/office/drawing/2014/main" id="{2BCCF067-FEAE-3AAC-438B-B12C8539C9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5679" y="918546"/>
            <a:ext cx="7459676" cy="4979334"/>
          </a:xfrm>
          <a:prstGeom prst="rect">
            <a:avLst/>
          </a:prstGeom>
        </p:spPr>
      </p:pic>
    </p:spTree>
    <p:extLst>
      <p:ext uri="{BB962C8B-B14F-4D97-AF65-F5344CB8AC3E}">
        <p14:creationId xmlns:p14="http://schemas.microsoft.com/office/powerpoint/2010/main" val="17404431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5353-70AD-3364-77E1-321DA0C262A5}"/>
              </a:ext>
            </a:extLst>
          </p:cNvPr>
          <p:cNvSpPr>
            <a:spLocks noGrp="1"/>
          </p:cNvSpPr>
          <p:nvPr>
            <p:ph type="title"/>
          </p:nvPr>
        </p:nvSpPr>
        <p:spPr/>
        <p:txBody>
          <a:bodyPr>
            <a:normAutofit/>
          </a:bodyPr>
          <a:lstStyle/>
          <a:p>
            <a:r>
              <a:rPr lang="en-US" sz="32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TỔNG KẾT</a:t>
            </a:r>
          </a:p>
        </p:txBody>
      </p:sp>
      <p:sp>
        <p:nvSpPr>
          <p:cNvPr id="3" name="Content Placeholder 2">
            <a:extLst>
              <a:ext uri="{FF2B5EF4-FFF2-40B4-BE49-F238E27FC236}">
                <a16:creationId xmlns:a16="http://schemas.microsoft.com/office/drawing/2014/main" id="{BF62602C-4C2E-0F79-E534-24C12F2940FA}"/>
              </a:ext>
            </a:extLst>
          </p:cNvPr>
          <p:cNvSpPr>
            <a:spLocks noGrp="1"/>
          </p:cNvSpPr>
          <p:nvPr>
            <p:ph idx="1"/>
          </p:nvPr>
        </p:nvSpPr>
        <p:spPr/>
        <p:txBody>
          <a:bodyPr/>
          <a:lstStyle/>
          <a:p>
            <a:pPr algn="just"/>
            <a:r>
              <a:rPr lang="en-US" dirty="0">
                <a:solidFill>
                  <a:schemeClr val="tx2"/>
                </a:solidFill>
              </a:rPr>
              <a:t>RIVN </a:t>
            </a:r>
            <a:r>
              <a:rPr lang="en-US" dirty="0" err="1">
                <a:solidFill>
                  <a:schemeClr val="tx2"/>
                </a:solidFill>
              </a:rPr>
              <a:t>cung</a:t>
            </a:r>
            <a:r>
              <a:rPr lang="en-US" dirty="0">
                <a:solidFill>
                  <a:schemeClr val="tx2"/>
                </a:solidFill>
              </a:rPr>
              <a:t> </a:t>
            </a:r>
            <a:r>
              <a:rPr lang="en-US" dirty="0" err="1">
                <a:solidFill>
                  <a:schemeClr val="tx2"/>
                </a:solidFill>
              </a:rPr>
              <a:t>cấp</a:t>
            </a:r>
            <a:r>
              <a:rPr lang="en-US" dirty="0">
                <a:solidFill>
                  <a:schemeClr val="tx2"/>
                </a:solidFill>
              </a:rPr>
              <a:t> </a:t>
            </a:r>
            <a:r>
              <a:rPr lang="en-US" dirty="0" err="1">
                <a:solidFill>
                  <a:schemeClr val="tx2"/>
                </a:solidFill>
              </a:rPr>
              <a:t>đầy</a:t>
            </a:r>
            <a:r>
              <a:rPr lang="en-US" dirty="0">
                <a:solidFill>
                  <a:schemeClr val="tx2"/>
                </a:solidFill>
              </a:rPr>
              <a:t> </a:t>
            </a:r>
            <a:r>
              <a:rPr lang="en-US" dirty="0" err="1">
                <a:solidFill>
                  <a:schemeClr val="tx2"/>
                </a:solidFill>
              </a:rPr>
              <a:t>đủ</a:t>
            </a:r>
            <a:r>
              <a:rPr lang="en-US" dirty="0">
                <a:solidFill>
                  <a:schemeClr val="tx2"/>
                </a:solidFill>
              </a:rPr>
              <a:t> </a:t>
            </a:r>
            <a:r>
              <a:rPr lang="en-US" dirty="0" err="1">
                <a:solidFill>
                  <a:schemeClr val="tx2"/>
                </a:solidFill>
              </a:rPr>
              <a:t>giải</a:t>
            </a:r>
            <a:r>
              <a:rPr lang="en-US" dirty="0">
                <a:solidFill>
                  <a:schemeClr val="tx2"/>
                </a:solidFill>
              </a:rPr>
              <a:t> </a:t>
            </a:r>
            <a:r>
              <a:rPr lang="en-US" dirty="0" err="1">
                <a:solidFill>
                  <a:schemeClr val="tx2"/>
                </a:solidFill>
              </a:rPr>
              <a:t>pháp</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a:t>
            </a:r>
            <a:r>
              <a:rPr lang="en-US" dirty="0" err="1">
                <a:solidFill>
                  <a:schemeClr val="tx2"/>
                </a:solidFill>
              </a:rPr>
              <a:t>ung</a:t>
            </a:r>
            <a:r>
              <a:rPr lang="en-US" dirty="0">
                <a:solidFill>
                  <a:schemeClr val="tx2"/>
                </a:solidFill>
              </a:rPr>
              <a:t> </a:t>
            </a:r>
            <a:r>
              <a:rPr lang="en-US" dirty="0" err="1">
                <a:solidFill>
                  <a:schemeClr val="tx2"/>
                </a:solidFill>
              </a:rPr>
              <a:t>thư</a:t>
            </a:r>
            <a:r>
              <a:rPr lang="en-US" dirty="0">
                <a:solidFill>
                  <a:schemeClr val="tx2"/>
                </a:solidFill>
              </a:rPr>
              <a:t> </a:t>
            </a:r>
            <a:r>
              <a:rPr lang="en-US" dirty="0" err="1">
                <a:solidFill>
                  <a:schemeClr val="tx2"/>
                </a:solidFill>
              </a:rPr>
              <a:t>đầy</a:t>
            </a:r>
            <a:r>
              <a:rPr lang="en-US" dirty="0">
                <a:solidFill>
                  <a:schemeClr val="tx2"/>
                </a:solidFill>
              </a:rPr>
              <a:t> </a:t>
            </a:r>
            <a:r>
              <a:rPr lang="en-US" dirty="0" err="1">
                <a:solidFill>
                  <a:schemeClr val="tx2"/>
                </a:solidFill>
              </a:rPr>
              <a:t>đủ</a:t>
            </a:r>
            <a:r>
              <a:rPr lang="en-US" dirty="0">
                <a:solidFill>
                  <a:schemeClr val="tx2"/>
                </a:solidFill>
              </a:rPr>
              <a:t> </a:t>
            </a:r>
            <a:r>
              <a:rPr lang="en-US" dirty="0" err="1">
                <a:solidFill>
                  <a:schemeClr val="tx2"/>
                </a:solidFill>
              </a:rPr>
              <a:t>từ</a:t>
            </a:r>
            <a:r>
              <a:rPr lang="en-US" dirty="0">
                <a:solidFill>
                  <a:schemeClr val="tx2"/>
                </a:solidFill>
              </a:rPr>
              <a:t> </a:t>
            </a:r>
            <a:r>
              <a:rPr lang="en-US" dirty="0" err="1">
                <a:solidFill>
                  <a:schemeClr val="tx2"/>
                </a:solidFill>
              </a:rPr>
              <a:t>chuẩn</a:t>
            </a:r>
            <a:r>
              <a:rPr lang="en-US" dirty="0">
                <a:solidFill>
                  <a:schemeClr val="tx2"/>
                </a:solidFill>
              </a:rPr>
              <a:t> </a:t>
            </a:r>
            <a:r>
              <a:rPr lang="en-US" dirty="0" err="1">
                <a:solidFill>
                  <a:schemeClr val="tx2"/>
                </a:solidFill>
              </a:rPr>
              <a:t>bị</a:t>
            </a:r>
            <a:r>
              <a:rPr lang="en-US" dirty="0">
                <a:solidFill>
                  <a:schemeClr val="tx2"/>
                </a:solidFill>
              </a:rPr>
              <a:t> </a:t>
            </a:r>
            <a:r>
              <a:rPr lang="en-US" dirty="0" err="1">
                <a:solidFill>
                  <a:schemeClr val="tx2"/>
                </a:solidFill>
              </a:rPr>
              <a:t>thư</a:t>
            </a:r>
            <a:r>
              <a:rPr lang="en-US" dirty="0">
                <a:solidFill>
                  <a:schemeClr val="tx2"/>
                </a:solidFill>
              </a:rPr>
              <a:t> </a:t>
            </a:r>
            <a:r>
              <a:rPr lang="en-US" dirty="0" err="1">
                <a:solidFill>
                  <a:schemeClr val="tx2"/>
                </a:solidFill>
              </a:rPr>
              <a:t>viện</a:t>
            </a:r>
            <a:r>
              <a:rPr lang="en-US" dirty="0">
                <a:solidFill>
                  <a:schemeClr val="tx2"/>
                </a:solidFill>
              </a:rPr>
              <a:t> </a:t>
            </a:r>
            <a:r>
              <a:rPr lang="en-US" dirty="0" err="1">
                <a:solidFill>
                  <a:schemeClr val="tx2"/>
                </a:solidFill>
              </a:rPr>
              <a:t>cho</a:t>
            </a:r>
            <a:r>
              <a:rPr lang="en-US" dirty="0">
                <a:solidFill>
                  <a:schemeClr val="tx2"/>
                </a:solidFill>
              </a:rPr>
              <a:t> </a:t>
            </a:r>
            <a:r>
              <a:rPr lang="en-US" dirty="0" err="1">
                <a:solidFill>
                  <a:schemeClr val="tx2"/>
                </a:solidFill>
              </a:rPr>
              <a:t>tới</a:t>
            </a:r>
            <a:r>
              <a:rPr lang="en-US" dirty="0">
                <a:solidFill>
                  <a:schemeClr val="tx2"/>
                </a:solidFill>
              </a:rPr>
              <a:t> </a:t>
            </a:r>
            <a:r>
              <a:rPr lang="en-US" dirty="0" err="1">
                <a:solidFill>
                  <a:schemeClr val="tx2"/>
                </a:solidFill>
              </a:rPr>
              <a:t>phân</a:t>
            </a:r>
            <a:r>
              <a:rPr lang="en-US" dirty="0">
                <a:solidFill>
                  <a:schemeClr val="tx2"/>
                </a:solidFill>
              </a:rPr>
              <a:t> </a:t>
            </a:r>
            <a:r>
              <a:rPr lang="en-US" dirty="0" err="1">
                <a:solidFill>
                  <a:schemeClr val="tx2"/>
                </a:solidFill>
              </a:rPr>
              <a:t>tích</a:t>
            </a:r>
            <a:r>
              <a:rPr lang="en-US" dirty="0">
                <a:solidFill>
                  <a:schemeClr val="tx2"/>
                </a:solidFill>
              </a:rPr>
              <a:t>: </a:t>
            </a:r>
            <a:r>
              <a:rPr lang="en-US" b="1" dirty="0">
                <a:solidFill>
                  <a:srgbClr val="5A277F"/>
                </a:solidFill>
              </a:rPr>
              <a:t>GENE2ME</a:t>
            </a:r>
            <a:r>
              <a:rPr lang="en-US" dirty="0">
                <a:solidFill>
                  <a:schemeClr val="tx2"/>
                </a:solidFill>
              </a:rPr>
              <a:t> </a:t>
            </a:r>
            <a:r>
              <a:rPr lang="en-US" dirty="0" err="1">
                <a:solidFill>
                  <a:schemeClr val="tx2"/>
                </a:solidFill>
              </a:rPr>
              <a:t>và</a:t>
            </a:r>
            <a:r>
              <a:rPr lang="en-US" dirty="0">
                <a:solidFill>
                  <a:schemeClr val="tx2"/>
                </a:solidFill>
              </a:rPr>
              <a:t> </a:t>
            </a:r>
            <a:r>
              <a:rPr lang="en-US" b="1" dirty="0">
                <a:solidFill>
                  <a:srgbClr val="1EB291"/>
                </a:solidFill>
              </a:rPr>
              <a:t>Twist Bioscience / </a:t>
            </a:r>
            <a:r>
              <a:rPr lang="en-US" b="1" dirty="0" err="1">
                <a:solidFill>
                  <a:schemeClr val="accent1"/>
                </a:solidFill>
              </a:rPr>
              <a:t>Nanodigmbio</a:t>
            </a:r>
            <a:endParaRPr lang="en-US" b="1" dirty="0">
              <a:solidFill>
                <a:schemeClr val="accent1"/>
              </a:solidFill>
            </a:endParaRPr>
          </a:p>
          <a:p>
            <a:pPr algn="just"/>
            <a:r>
              <a:rPr lang="en-US" dirty="0">
                <a:solidFill>
                  <a:schemeClr val="tx2"/>
                </a:solidFill>
              </a:rPr>
              <a:t>Bao </a:t>
            </a:r>
            <a:r>
              <a:rPr lang="en-US" dirty="0" err="1">
                <a:solidFill>
                  <a:schemeClr val="tx2"/>
                </a:solidFill>
              </a:rPr>
              <a:t>gồm</a:t>
            </a:r>
            <a:r>
              <a:rPr lang="en-US" dirty="0">
                <a:solidFill>
                  <a:schemeClr val="tx2"/>
                </a:solidFill>
              </a:rPr>
              <a:t> </a:t>
            </a:r>
            <a:r>
              <a:rPr lang="en-US" dirty="0" err="1">
                <a:solidFill>
                  <a:schemeClr val="tx2"/>
                </a:solidFill>
              </a:rPr>
              <a:t>cả</a:t>
            </a:r>
            <a:r>
              <a:rPr lang="en-US" dirty="0">
                <a:solidFill>
                  <a:schemeClr val="tx2"/>
                </a:solidFill>
              </a:rPr>
              <a:t> </a:t>
            </a:r>
            <a:r>
              <a:rPr lang="en-US" dirty="0" err="1">
                <a:solidFill>
                  <a:schemeClr val="tx2"/>
                </a:solidFill>
              </a:rPr>
              <a:t>giải</a:t>
            </a:r>
            <a:r>
              <a:rPr lang="en-US" dirty="0">
                <a:solidFill>
                  <a:schemeClr val="tx2"/>
                </a:solidFill>
              </a:rPr>
              <a:t> </a:t>
            </a:r>
            <a:r>
              <a:rPr lang="en-US" dirty="0" err="1">
                <a:solidFill>
                  <a:schemeClr val="tx2"/>
                </a:solidFill>
              </a:rPr>
              <a:t>pháp</a:t>
            </a:r>
            <a:r>
              <a:rPr lang="en-US" dirty="0">
                <a:solidFill>
                  <a:schemeClr val="tx2"/>
                </a:solidFill>
              </a:rPr>
              <a:t> </a:t>
            </a:r>
            <a:r>
              <a:rPr lang="en-US" dirty="0" err="1">
                <a:solidFill>
                  <a:schemeClr val="tx2"/>
                </a:solidFill>
              </a:rPr>
              <a:t>có</a:t>
            </a:r>
            <a:r>
              <a:rPr lang="en-US" dirty="0">
                <a:solidFill>
                  <a:schemeClr val="tx2"/>
                </a:solidFill>
              </a:rPr>
              <a:t> IVD </a:t>
            </a:r>
            <a:r>
              <a:rPr lang="en-US" dirty="0" err="1">
                <a:solidFill>
                  <a:schemeClr val="tx2"/>
                </a:solidFill>
              </a:rPr>
              <a:t>đầy</a:t>
            </a:r>
            <a:r>
              <a:rPr lang="en-US" dirty="0">
                <a:solidFill>
                  <a:schemeClr val="tx2"/>
                </a:solidFill>
              </a:rPr>
              <a:t> </a:t>
            </a:r>
            <a:r>
              <a:rPr lang="en-US" dirty="0" err="1">
                <a:solidFill>
                  <a:schemeClr val="tx2"/>
                </a:solidFill>
              </a:rPr>
              <a:t>đủ</a:t>
            </a:r>
            <a:r>
              <a:rPr lang="en-US" dirty="0">
                <a:solidFill>
                  <a:schemeClr val="tx2"/>
                </a:solidFill>
              </a:rPr>
              <a:t> </a:t>
            </a:r>
            <a:r>
              <a:rPr lang="en-US" dirty="0" err="1">
                <a:solidFill>
                  <a:schemeClr val="tx2"/>
                </a:solidFill>
              </a:rPr>
              <a:t>và</a:t>
            </a:r>
            <a:r>
              <a:rPr lang="en-US" dirty="0">
                <a:solidFill>
                  <a:schemeClr val="tx2"/>
                </a:solidFill>
              </a:rPr>
              <a:t> </a:t>
            </a:r>
            <a:r>
              <a:rPr lang="en-US" dirty="0" err="1">
                <a:solidFill>
                  <a:schemeClr val="tx2"/>
                </a:solidFill>
              </a:rPr>
              <a:t>giải</a:t>
            </a:r>
            <a:r>
              <a:rPr lang="en-US" dirty="0">
                <a:solidFill>
                  <a:schemeClr val="tx2"/>
                </a:solidFill>
              </a:rPr>
              <a:t> </a:t>
            </a:r>
            <a:r>
              <a:rPr lang="en-US" dirty="0" err="1">
                <a:solidFill>
                  <a:schemeClr val="tx2"/>
                </a:solidFill>
              </a:rPr>
              <a:t>pháp</a:t>
            </a:r>
            <a:r>
              <a:rPr lang="en-US" dirty="0">
                <a:solidFill>
                  <a:schemeClr val="tx2"/>
                </a:solidFill>
              </a:rPr>
              <a:t> </a:t>
            </a:r>
            <a:r>
              <a:rPr lang="en-US" dirty="0" err="1">
                <a:solidFill>
                  <a:schemeClr val="tx2"/>
                </a:solidFill>
              </a:rPr>
              <a:t>tùy</a:t>
            </a:r>
            <a:r>
              <a:rPr lang="en-US" dirty="0">
                <a:solidFill>
                  <a:schemeClr val="tx2"/>
                </a:solidFill>
              </a:rPr>
              <a:t> </a:t>
            </a:r>
            <a:r>
              <a:rPr lang="en-US" dirty="0" err="1">
                <a:solidFill>
                  <a:schemeClr val="tx2"/>
                </a:solidFill>
              </a:rPr>
              <a:t>biến</a:t>
            </a:r>
            <a:r>
              <a:rPr lang="en-US" dirty="0">
                <a:solidFill>
                  <a:schemeClr val="tx2"/>
                </a:solidFill>
              </a:rPr>
              <a:t> </a:t>
            </a:r>
            <a:r>
              <a:rPr lang="en-US" dirty="0" err="1">
                <a:solidFill>
                  <a:schemeClr val="tx2"/>
                </a:solidFill>
              </a:rPr>
              <a:t>mạnh</a:t>
            </a:r>
            <a:r>
              <a:rPr lang="en-US" dirty="0">
                <a:solidFill>
                  <a:schemeClr val="tx2"/>
                </a:solidFill>
              </a:rPr>
              <a:t> </a:t>
            </a:r>
            <a:r>
              <a:rPr lang="en-US" dirty="0" err="1">
                <a:solidFill>
                  <a:schemeClr val="tx2"/>
                </a:solidFill>
              </a:rPr>
              <a:t>mẽ</a:t>
            </a:r>
            <a:r>
              <a:rPr lang="en-US" dirty="0">
                <a:solidFill>
                  <a:schemeClr val="tx2"/>
                </a:solidFill>
              </a:rPr>
              <a:t> </a:t>
            </a:r>
            <a:r>
              <a:rPr lang="en-US" dirty="0" err="1">
                <a:solidFill>
                  <a:schemeClr val="tx2"/>
                </a:solidFill>
              </a:rPr>
              <a:t>dành</a:t>
            </a:r>
            <a:r>
              <a:rPr lang="en-US" dirty="0">
                <a:solidFill>
                  <a:schemeClr val="tx2"/>
                </a:solidFill>
              </a:rPr>
              <a:t> </a:t>
            </a:r>
            <a:r>
              <a:rPr lang="en-US" dirty="0" err="1">
                <a:solidFill>
                  <a:schemeClr val="tx2"/>
                </a:solidFill>
              </a:rPr>
              <a:t>cho</a:t>
            </a:r>
            <a:r>
              <a:rPr lang="en-US" dirty="0">
                <a:solidFill>
                  <a:schemeClr val="tx2"/>
                </a:solidFill>
              </a:rPr>
              <a:t> </a:t>
            </a:r>
            <a:r>
              <a:rPr lang="en-US" dirty="0" err="1">
                <a:solidFill>
                  <a:schemeClr val="tx2"/>
                </a:solidFill>
              </a:rPr>
              <a:t>nghiên</a:t>
            </a:r>
            <a:r>
              <a:rPr lang="en-US" dirty="0">
                <a:solidFill>
                  <a:schemeClr val="tx2"/>
                </a:solidFill>
              </a:rPr>
              <a:t> </a:t>
            </a:r>
            <a:r>
              <a:rPr lang="en-US" dirty="0" err="1">
                <a:solidFill>
                  <a:schemeClr val="tx2"/>
                </a:solidFill>
              </a:rPr>
              <a:t>cứu</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a:t>
            </a:r>
            <a:r>
              <a:rPr lang="en-US" dirty="0" err="1">
                <a:solidFill>
                  <a:schemeClr val="tx2"/>
                </a:solidFill>
              </a:rPr>
              <a:t>chuẩn</a:t>
            </a:r>
            <a:r>
              <a:rPr lang="en-US" dirty="0">
                <a:solidFill>
                  <a:schemeClr val="tx2"/>
                </a:solidFill>
              </a:rPr>
              <a:t> </a:t>
            </a:r>
            <a:r>
              <a:rPr lang="en-US" dirty="0" err="1">
                <a:solidFill>
                  <a:schemeClr val="tx2"/>
                </a:solidFill>
              </a:rPr>
              <a:t>đoán</a:t>
            </a:r>
            <a:endParaRPr lang="en-US" dirty="0">
              <a:solidFill>
                <a:schemeClr val="tx2"/>
              </a:solidFill>
            </a:endParaRPr>
          </a:p>
          <a:p>
            <a:pPr algn="just"/>
            <a:r>
              <a:rPr lang="en-US" dirty="0">
                <a:solidFill>
                  <a:schemeClr val="tx2"/>
                </a:solidFill>
              </a:rPr>
              <a:t>RIVN </a:t>
            </a:r>
            <a:r>
              <a:rPr lang="en-US" dirty="0" err="1">
                <a:solidFill>
                  <a:schemeClr val="tx2"/>
                </a:solidFill>
              </a:rPr>
              <a:t>mong</a:t>
            </a:r>
            <a:r>
              <a:rPr lang="en-US" dirty="0">
                <a:solidFill>
                  <a:schemeClr val="tx2"/>
                </a:solidFill>
              </a:rPr>
              <a:t> </a:t>
            </a:r>
            <a:r>
              <a:rPr lang="en-US" dirty="0" err="1">
                <a:solidFill>
                  <a:schemeClr val="tx2"/>
                </a:solidFill>
              </a:rPr>
              <a:t>muốn</a:t>
            </a:r>
            <a:r>
              <a:rPr lang="en-US" dirty="0">
                <a:solidFill>
                  <a:schemeClr val="tx2"/>
                </a:solidFill>
              </a:rPr>
              <a:t> </a:t>
            </a:r>
            <a:r>
              <a:rPr lang="en-US" dirty="0" err="1">
                <a:solidFill>
                  <a:schemeClr val="tx2"/>
                </a:solidFill>
              </a:rPr>
              <a:t>và</a:t>
            </a:r>
            <a:r>
              <a:rPr lang="en-US" dirty="0">
                <a:solidFill>
                  <a:schemeClr val="tx2"/>
                </a:solidFill>
              </a:rPr>
              <a:t> </a:t>
            </a:r>
            <a:r>
              <a:rPr lang="en-US" dirty="0" err="1">
                <a:solidFill>
                  <a:schemeClr val="tx2"/>
                </a:solidFill>
              </a:rPr>
              <a:t>rất</a:t>
            </a:r>
            <a:r>
              <a:rPr lang="en-US" dirty="0">
                <a:solidFill>
                  <a:schemeClr val="tx2"/>
                </a:solidFill>
              </a:rPr>
              <a:t> </a:t>
            </a:r>
            <a:r>
              <a:rPr lang="en-US" dirty="0" err="1">
                <a:solidFill>
                  <a:schemeClr val="tx2"/>
                </a:solidFill>
              </a:rPr>
              <a:t>sẵn</a:t>
            </a:r>
            <a:r>
              <a:rPr lang="en-US" dirty="0">
                <a:solidFill>
                  <a:schemeClr val="tx2"/>
                </a:solidFill>
              </a:rPr>
              <a:t> </a:t>
            </a:r>
            <a:r>
              <a:rPr lang="en-US" dirty="0" err="1">
                <a:solidFill>
                  <a:schemeClr val="tx2"/>
                </a:solidFill>
              </a:rPr>
              <a:t>sàng</a:t>
            </a:r>
            <a:r>
              <a:rPr lang="en-US" dirty="0">
                <a:solidFill>
                  <a:schemeClr val="tx2"/>
                </a:solidFill>
              </a:rPr>
              <a:t> </a:t>
            </a:r>
            <a:r>
              <a:rPr lang="en-US" dirty="0" err="1">
                <a:solidFill>
                  <a:schemeClr val="tx2"/>
                </a:solidFill>
              </a:rPr>
              <a:t>hỗ</a:t>
            </a:r>
            <a:r>
              <a:rPr lang="en-US" dirty="0">
                <a:solidFill>
                  <a:schemeClr val="tx2"/>
                </a:solidFill>
              </a:rPr>
              <a:t> </a:t>
            </a:r>
            <a:r>
              <a:rPr lang="en-US" dirty="0" err="1">
                <a:solidFill>
                  <a:schemeClr val="tx2"/>
                </a:solidFill>
              </a:rPr>
              <a:t>trợ</a:t>
            </a:r>
            <a:r>
              <a:rPr lang="en-US" dirty="0">
                <a:solidFill>
                  <a:schemeClr val="tx2"/>
                </a:solidFill>
              </a:rPr>
              <a:t> </a:t>
            </a:r>
            <a:r>
              <a:rPr lang="en-US" dirty="0" err="1">
                <a:solidFill>
                  <a:schemeClr val="tx2"/>
                </a:solidFill>
              </a:rPr>
              <a:t>khách</a:t>
            </a:r>
            <a:r>
              <a:rPr lang="en-US" dirty="0">
                <a:solidFill>
                  <a:schemeClr val="tx2"/>
                </a:solidFill>
              </a:rPr>
              <a:t> </a:t>
            </a:r>
            <a:r>
              <a:rPr lang="en-US" dirty="0" err="1">
                <a:solidFill>
                  <a:schemeClr val="tx2"/>
                </a:solidFill>
              </a:rPr>
              <a:t>hàng</a:t>
            </a:r>
            <a:r>
              <a:rPr lang="en-US" dirty="0">
                <a:solidFill>
                  <a:schemeClr val="tx2"/>
                </a:solidFill>
              </a:rPr>
              <a:t> </a:t>
            </a:r>
            <a:r>
              <a:rPr lang="en-US" dirty="0" err="1">
                <a:solidFill>
                  <a:schemeClr val="tx2"/>
                </a:solidFill>
              </a:rPr>
              <a:t>xây</a:t>
            </a:r>
            <a:r>
              <a:rPr lang="en-US" dirty="0">
                <a:solidFill>
                  <a:schemeClr val="tx2"/>
                </a:solidFill>
              </a:rPr>
              <a:t> </a:t>
            </a:r>
            <a:r>
              <a:rPr lang="en-US" dirty="0" err="1">
                <a:solidFill>
                  <a:schemeClr val="tx2"/>
                </a:solidFill>
              </a:rPr>
              <a:t>dựng</a:t>
            </a:r>
            <a:r>
              <a:rPr lang="en-US" dirty="0">
                <a:solidFill>
                  <a:schemeClr val="tx2"/>
                </a:solidFill>
              </a:rPr>
              <a:t> </a:t>
            </a:r>
            <a:r>
              <a:rPr lang="en-US" dirty="0" err="1">
                <a:solidFill>
                  <a:schemeClr val="tx2"/>
                </a:solidFill>
              </a:rPr>
              <a:t>giải</a:t>
            </a:r>
            <a:r>
              <a:rPr lang="en-US" dirty="0">
                <a:solidFill>
                  <a:schemeClr val="tx2"/>
                </a:solidFill>
              </a:rPr>
              <a:t> </a:t>
            </a:r>
            <a:r>
              <a:rPr lang="en-US" dirty="0" err="1">
                <a:solidFill>
                  <a:schemeClr val="tx2"/>
                </a:solidFill>
              </a:rPr>
              <a:t>pháp</a:t>
            </a:r>
            <a:r>
              <a:rPr lang="en-US" dirty="0">
                <a:solidFill>
                  <a:schemeClr val="tx2"/>
                </a:solidFill>
              </a:rPr>
              <a:t> </a:t>
            </a:r>
            <a:r>
              <a:rPr lang="en-US" dirty="0" err="1">
                <a:solidFill>
                  <a:schemeClr val="tx2"/>
                </a:solidFill>
              </a:rPr>
              <a:t>của</a:t>
            </a:r>
            <a:r>
              <a:rPr lang="en-US" dirty="0">
                <a:solidFill>
                  <a:schemeClr val="tx2"/>
                </a:solidFill>
              </a:rPr>
              <a:t> </a:t>
            </a:r>
            <a:r>
              <a:rPr lang="en-US" dirty="0" err="1">
                <a:solidFill>
                  <a:schemeClr val="tx2"/>
                </a:solidFill>
              </a:rPr>
              <a:t>riêng</a:t>
            </a:r>
            <a:r>
              <a:rPr lang="en-US" dirty="0">
                <a:solidFill>
                  <a:schemeClr val="tx2"/>
                </a:solidFill>
              </a:rPr>
              <a:t> </a:t>
            </a:r>
            <a:r>
              <a:rPr lang="en-US" dirty="0" err="1">
                <a:solidFill>
                  <a:schemeClr val="tx2"/>
                </a:solidFill>
              </a:rPr>
              <a:t>mình</a:t>
            </a:r>
            <a:endParaRPr lang="en-US" dirty="0">
              <a:solidFill>
                <a:schemeClr val="tx2"/>
              </a:solidFill>
            </a:endParaRPr>
          </a:p>
        </p:txBody>
      </p:sp>
      <p:pic>
        <p:nvPicPr>
          <p:cNvPr id="4" name="Picture 3" descr="A black background with grey and green text&#10;&#10;Description automatically generated">
            <a:extLst>
              <a:ext uri="{FF2B5EF4-FFF2-40B4-BE49-F238E27FC236}">
                <a16:creationId xmlns:a16="http://schemas.microsoft.com/office/drawing/2014/main" id="{D8272B91-46E9-EF16-19EF-CA9AB8860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1311" y="-67830"/>
            <a:ext cx="2038350" cy="1345311"/>
          </a:xfrm>
          <a:prstGeom prst="rect">
            <a:avLst/>
          </a:prstGeom>
        </p:spPr>
      </p:pic>
      <p:pic>
        <p:nvPicPr>
          <p:cNvPr id="5" name="Google Shape;101;p4">
            <a:extLst>
              <a:ext uri="{FF2B5EF4-FFF2-40B4-BE49-F238E27FC236}">
                <a16:creationId xmlns:a16="http://schemas.microsoft.com/office/drawing/2014/main" id="{1F16F5FE-AEB0-CC0E-3FA1-172309BFB8F2}"/>
              </a:ext>
            </a:extLst>
          </p:cNvPr>
          <p:cNvPicPr preferRelativeResize="0"/>
          <p:nvPr/>
        </p:nvPicPr>
        <p:blipFill rotWithShape="1">
          <a:blip r:embed="rId3">
            <a:alphaModFix/>
          </a:blip>
          <a:srcRect/>
          <a:stretch/>
        </p:blipFill>
        <p:spPr>
          <a:xfrm>
            <a:off x="8333158" y="210084"/>
            <a:ext cx="1550903" cy="757646"/>
          </a:xfrm>
          <a:prstGeom prst="rect">
            <a:avLst/>
          </a:prstGeom>
          <a:noFill/>
          <a:ln>
            <a:noFill/>
          </a:ln>
        </p:spPr>
      </p:pic>
      <p:pic>
        <p:nvPicPr>
          <p:cNvPr id="6" name="Picture 2" descr="Genes2me high res logo - Health Vision">
            <a:extLst>
              <a:ext uri="{FF2B5EF4-FFF2-40B4-BE49-F238E27FC236}">
                <a16:creationId xmlns:a16="http://schemas.microsoft.com/office/drawing/2014/main" id="{006819C4-D8C3-0BBC-EC19-76E78B10A3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6312" y="263269"/>
            <a:ext cx="2025720" cy="607716"/>
          </a:xfrm>
          <a:prstGeom prst="rect">
            <a:avLst/>
          </a:prstGeom>
          <a:noFill/>
          <a:extLst>
            <a:ext uri="{909E8E84-426E-40DD-AFC4-6F175D3DCCD1}">
              <a14:hiddenFill xmlns:a14="http://schemas.microsoft.com/office/drawing/2010/main">
                <a:solidFill>
                  <a:srgbClr val="FFFFFF"/>
                </a:solidFill>
              </a14:hiddenFill>
            </a:ext>
          </a:extLst>
        </p:spPr>
      </p:pic>
      <p:pic>
        <p:nvPicPr>
          <p:cNvPr id="8" name="Graphic 7">
            <a:extLst>
              <a:ext uri="{FF2B5EF4-FFF2-40B4-BE49-F238E27FC236}">
                <a16:creationId xmlns:a16="http://schemas.microsoft.com/office/drawing/2014/main" id="{10E5D28A-8A2B-BCA8-249E-14598423DAE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06573" y="210084"/>
            <a:ext cx="1255665" cy="737764"/>
          </a:xfrm>
          <a:prstGeom prst="rect">
            <a:avLst/>
          </a:prstGeom>
        </p:spPr>
      </p:pic>
    </p:spTree>
    <p:extLst>
      <p:ext uri="{BB962C8B-B14F-4D97-AF65-F5344CB8AC3E}">
        <p14:creationId xmlns:p14="http://schemas.microsoft.com/office/powerpoint/2010/main" val="69129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C3D879A-A84E-7680-A9E9-689AB200295D}"/>
              </a:ext>
            </a:extLst>
          </p:cNvPr>
          <p:cNvSpPr txBox="1"/>
          <p:nvPr/>
        </p:nvSpPr>
        <p:spPr>
          <a:xfrm>
            <a:off x="2158732" y="935557"/>
            <a:ext cx="8156400" cy="707886"/>
          </a:xfrm>
          <a:prstGeom prst="rect">
            <a:avLst/>
          </a:prstGeom>
          <a:noFill/>
        </p:spPr>
        <p:txBody>
          <a:bodyPr wrap="none" rtlCol="0">
            <a:spAutoFit/>
          </a:bodyPr>
          <a:lstStyle>
            <a:defPPr>
              <a:defRPr lang="en-US"/>
            </a:defPPr>
            <a:lvl1pPr>
              <a:defRPr sz="2500" b="1">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defRPr>
            </a:lvl1pPr>
          </a:lstStyle>
          <a:p>
            <a:r>
              <a:rPr lang="en-US" sz="4000" dirty="0"/>
              <a:t>Xin </a:t>
            </a:r>
            <a:r>
              <a:rPr lang="en-US" sz="4000" dirty="0" err="1"/>
              <a:t>cảm</a:t>
            </a:r>
            <a:r>
              <a:rPr lang="en-US" sz="4000" dirty="0"/>
              <a:t> </a:t>
            </a:r>
            <a:r>
              <a:rPr lang="en-US" sz="4000" dirty="0" err="1"/>
              <a:t>ơn</a:t>
            </a:r>
            <a:r>
              <a:rPr lang="en-US" sz="4000" dirty="0"/>
              <a:t> </a:t>
            </a:r>
            <a:r>
              <a:rPr lang="en-US" sz="4000" dirty="0" err="1"/>
              <a:t>Quý</a:t>
            </a:r>
            <a:r>
              <a:rPr lang="en-US" sz="4000" dirty="0"/>
              <a:t> </a:t>
            </a:r>
            <a:r>
              <a:rPr lang="en-US" sz="4000" dirty="0" err="1"/>
              <a:t>vị</a:t>
            </a:r>
            <a:r>
              <a:rPr lang="en-US" sz="4000" dirty="0"/>
              <a:t> </a:t>
            </a:r>
            <a:r>
              <a:rPr lang="en-US" sz="4000" dirty="0" err="1"/>
              <a:t>đã</a:t>
            </a:r>
            <a:r>
              <a:rPr lang="en-US" sz="4000" dirty="0"/>
              <a:t> </a:t>
            </a:r>
            <a:r>
              <a:rPr lang="en-US" sz="4000" dirty="0" err="1"/>
              <a:t>lắng</a:t>
            </a:r>
            <a:r>
              <a:rPr lang="en-US" sz="4000" dirty="0"/>
              <a:t> </a:t>
            </a:r>
            <a:r>
              <a:rPr lang="en-US" sz="4000" dirty="0" err="1"/>
              <a:t>nghe</a:t>
            </a:r>
            <a:r>
              <a:rPr lang="en-US" sz="4000" dirty="0"/>
              <a:t>!</a:t>
            </a:r>
            <a:endParaRPr lang="vi-VN" sz="4000" dirty="0"/>
          </a:p>
        </p:txBody>
      </p:sp>
      <p:sp>
        <p:nvSpPr>
          <p:cNvPr id="9" name="Slide Number Placeholder 7">
            <a:extLst>
              <a:ext uri="{FF2B5EF4-FFF2-40B4-BE49-F238E27FC236}">
                <a16:creationId xmlns:a16="http://schemas.microsoft.com/office/drawing/2014/main" id="{DF22AF8C-C34C-0A88-AA72-14D384DD6A29}"/>
              </a:ext>
            </a:extLst>
          </p:cNvPr>
          <p:cNvSpPr>
            <a:spLocks noGrp="1"/>
          </p:cNvSpPr>
          <p:nvPr>
            <p:ph type="sldNum" sz="quarter" idx="12"/>
          </p:nvPr>
        </p:nvSpPr>
        <p:spPr>
          <a:xfrm>
            <a:off x="11422512" y="6387464"/>
            <a:ext cx="640080" cy="365125"/>
          </a:xfrm>
        </p:spPr>
        <p:txBody>
          <a:bodyPr/>
          <a:lstStyle/>
          <a:p>
            <a:fld id="{60553ECD-7F6D-420D-93CA-D8D15EB427AC}" type="slidenum">
              <a:rPr lang="en-US" sz="15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29</a:t>
            </a:fld>
            <a:endParaRPr lang="en-US" sz="1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2D1D358D-FDEC-5786-0C82-B5A6CAF4CC48}"/>
              </a:ext>
            </a:extLst>
          </p:cNvPr>
          <p:cNvSpPr/>
          <p:nvPr/>
        </p:nvSpPr>
        <p:spPr>
          <a:xfrm>
            <a:off x="9845889" y="6387464"/>
            <a:ext cx="1925527" cy="323165"/>
          </a:xfrm>
          <a:prstGeom prst="rect">
            <a:avLst/>
          </a:prstGeom>
        </p:spPr>
        <p:txBody>
          <a:bodyPr wrap="none">
            <a:spAutoFit/>
          </a:bodyPr>
          <a:lstStyle/>
          <a:p>
            <a:r>
              <a:rPr lang="en-US" sz="1500" dirty="0">
                <a:solidFill>
                  <a:schemeClr val="tx1">
                    <a:lumMod val="95000"/>
                    <a:lumOff val="5000"/>
                  </a:schemeClr>
                </a:solidFill>
                <a:latin typeface="Arial" panose="020B0604020202020204" pitchFamily="34" charset="0"/>
                <a:cs typeface="Arial" panose="020B0604020202020204" pitchFamily="34" charset="0"/>
              </a:rPr>
              <a:t>(+84) 28 7300 5556 </a:t>
            </a:r>
          </a:p>
        </p:txBody>
      </p:sp>
      <p:sp>
        <p:nvSpPr>
          <p:cNvPr id="8" name="Rectangle 7">
            <a:extLst>
              <a:ext uri="{FF2B5EF4-FFF2-40B4-BE49-F238E27FC236}">
                <a16:creationId xmlns:a16="http://schemas.microsoft.com/office/drawing/2014/main" id="{14CA88C6-ACC7-5B55-28FE-5BECD48AAECC}"/>
              </a:ext>
            </a:extLst>
          </p:cNvPr>
          <p:cNvSpPr/>
          <p:nvPr/>
        </p:nvSpPr>
        <p:spPr>
          <a:xfrm>
            <a:off x="401475" y="6360690"/>
            <a:ext cx="5681363" cy="430887"/>
          </a:xfrm>
          <a:prstGeom prst="rect">
            <a:avLst/>
          </a:prstGeom>
        </p:spPr>
        <p:txBody>
          <a:bodyPr wrap="none">
            <a:spAutoFit/>
          </a:bodyPr>
          <a:lstStyle/>
          <a:p>
            <a:r>
              <a:rPr lang="vi-VN" sz="1100" dirty="0">
                <a:solidFill>
                  <a:schemeClr val="tx1">
                    <a:lumMod val="95000"/>
                    <a:lumOff val="5000"/>
                  </a:schemeClr>
                </a:solidFill>
                <a:latin typeface="Arial" panose="020B0604020202020204" pitchFamily="34" charset="0"/>
                <a:cs typeface="Arial" panose="020B0604020202020204" pitchFamily="34" charset="0"/>
              </a:rPr>
              <a:t>Tầng 7, Tòa nhà Worc@Q2, 21 Võ Trường Toản, P. Thảo Điền, TP. Thủ Đức, TP. HCM</a:t>
            </a:r>
          </a:p>
          <a:p>
            <a:r>
              <a:rPr lang="en-US" sz="1100" dirty="0" err="1">
                <a:solidFill>
                  <a:schemeClr val="tx1">
                    <a:lumMod val="95000"/>
                    <a:lumOff val="5000"/>
                  </a:schemeClr>
                </a:solidFill>
                <a:latin typeface="Arial" panose="020B0604020202020204" pitchFamily="34" charset="0"/>
                <a:cs typeface="Arial" panose="020B0604020202020204" pitchFamily="34" charset="0"/>
              </a:rPr>
              <a:t>Tầng</a:t>
            </a:r>
            <a:r>
              <a:rPr lang="en-US" sz="1100" dirty="0">
                <a:solidFill>
                  <a:schemeClr val="tx1">
                    <a:lumMod val="95000"/>
                    <a:lumOff val="5000"/>
                  </a:schemeClr>
                </a:solidFill>
                <a:latin typeface="Arial" panose="020B0604020202020204" pitchFamily="34" charset="0"/>
                <a:cs typeface="Arial" panose="020B0604020202020204" pitchFamily="34" charset="0"/>
              </a:rPr>
              <a:t> 1, 183 </a:t>
            </a:r>
            <a:r>
              <a:rPr lang="en-US" sz="1100" dirty="0" err="1">
                <a:solidFill>
                  <a:schemeClr val="tx1">
                    <a:lumMod val="95000"/>
                    <a:lumOff val="5000"/>
                  </a:schemeClr>
                </a:solidFill>
                <a:latin typeface="Arial" panose="020B0604020202020204" pitchFamily="34" charset="0"/>
                <a:cs typeface="Arial" panose="020B0604020202020204" pitchFamily="34" charset="0"/>
              </a:rPr>
              <a:t>Trường</a:t>
            </a:r>
            <a:r>
              <a:rPr lang="en-US" sz="1100" dirty="0">
                <a:solidFill>
                  <a:schemeClr val="tx1">
                    <a:lumMod val="95000"/>
                    <a:lumOff val="5000"/>
                  </a:schemeClr>
                </a:solidFill>
                <a:latin typeface="Arial" panose="020B0604020202020204" pitchFamily="34" charset="0"/>
                <a:cs typeface="Arial" panose="020B0604020202020204" pitchFamily="34" charset="0"/>
              </a:rPr>
              <a:t> Chinh, P. </a:t>
            </a:r>
            <a:r>
              <a:rPr lang="en-US" sz="1100" dirty="0" err="1">
                <a:solidFill>
                  <a:schemeClr val="tx1">
                    <a:lumMod val="95000"/>
                    <a:lumOff val="5000"/>
                  </a:schemeClr>
                </a:solidFill>
                <a:latin typeface="Arial" panose="020B0604020202020204" pitchFamily="34" charset="0"/>
                <a:cs typeface="Arial" panose="020B0604020202020204" pitchFamily="34" charset="0"/>
              </a:rPr>
              <a:t>Khương</a:t>
            </a:r>
            <a:r>
              <a:rPr lang="en-US" sz="1100" dirty="0">
                <a:solidFill>
                  <a:schemeClr val="tx1">
                    <a:lumMod val="95000"/>
                    <a:lumOff val="5000"/>
                  </a:schemeClr>
                </a:solidFill>
                <a:latin typeface="Arial" panose="020B0604020202020204" pitchFamily="34" charset="0"/>
                <a:cs typeface="Arial" panose="020B0604020202020204" pitchFamily="34" charset="0"/>
              </a:rPr>
              <a:t> Mai, </a:t>
            </a:r>
            <a:r>
              <a:rPr lang="en-US" sz="1100" dirty="0" err="1">
                <a:solidFill>
                  <a:schemeClr val="tx1">
                    <a:lumMod val="95000"/>
                    <a:lumOff val="5000"/>
                  </a:schemeClr>
                </a:solidFill>
                <a:latin typeface="Arial" panose="020B0604020202020204" pitchFamily="34" charset="0"/>
                <a:cs typeface="Arial" panose="020B0604020202020204" pitchFamily="34" charset="0"/>
              </a:rPr>
              <a:t>Q.Thanh</a:t>
            </a:r>
            <a:r>
              <a:rPr lang="en-US" sz="1100" dirty="0">
                <a:solidFill>
                  <a:schemeClr val="tx1">
                    <a:lumMod val="95000"/>
                    <a:lumOff val="5000"/>
                  </a:schemeClr>
                </a:solidFill>
                <a:latin typeface="Arial" panose="020B0604020202020204" pitchFamily="34" charset="0"/>
                <a:cs typeface="Arial" panose="020B0604020202020204" pitchFamily="34" charset="0"/>
              </a:rPr>
              <a:t> Xuân</a:t>
            </a:r>
            <a:r>
              <a:rPr lang="vi-VN" sz="1100" dirty="0">
                <a:solidFill>
                  <a:schemeClr val="tx1">
                    <a:lumMod val="95000"/>
                    <a:lumOff val="5000"/>
                  </a:schemeClr>
                </a:solidFill>
                <a:latin typeface="Arial" panose="020B0604020202020204" pitchFamily="34" charset="0"/>
                <a:cs typeface="Arial" panose="020B0604020202020204" pitchFamily="34" charset="0"/>
              </a:rPr>
              <a:t>, TP. HN</a:t>
            </a:r>
            <a:endParaRPr lang="en-US" sz="110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21065D00-5094-A921-107E-C546D00FD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1475" y="1955797"/>
            <a:ext cx="3565315" cy="3565315"/>
          </a:xfrm>
          <a:prstGeom prst="rect">
            <a:avLst/>
          </a:prstGeom>
        </p:spPr>
      </p:pic>
      <p:sp>
        <p:nvSpPr>
          <p:cNvPr id="3" name="TextBox 2">
            <a:extLst>
              <a:ext uri="{FF2B5EF4-FFF2-40B4-BE49-F238E27FC236}">
                <a16:creationId xmlns:a16="http://schemas.microsoft.com/office/drawing/2014/main" id="{80316ED0-81A6-FC7A-E257-67F1717A1AFE}"/>
              </a:ext>
            </a:extLst>
          </p:cNvPr>
          <p:cNvSpPr txBox="1"/>
          <p:nvPr/>
        </p:nvSpPr>
        <p:spPr>
          <a:xfrm>
            <a:off x="3966790" y="3167843"/>
            <a:ext cx="3565314" cy="1323439"/>
          </a:xfrm>
          <a:prstGeom prst="rect">
            <a:avLst/>
          </a:prstGeom>
          <a:noFill/>
        </p:spPr>
        <p:txBody>
          <a:bodyPr wrap="square" rtlCol="0">
            <a:spAutoFit/>
          </a:bodyPr>
          <a:lstStyle/>
          <a:p>
            <a:r>
              <a:rPr lang="en-US" sz="2000" b="1" dirty="0">
                <a:solidFill>
                  <a:srgbClr val="EE4348"/>
                </a:solidFill>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Lê Tùng Lâm</a:t>
            </a:r>
          </a:p>
          <a:p>
            <a:r>
              <a:rPr lang="en-US" sz="2000" i="1" dirty="0">
                <a:solidFill>
                  <a:srgbClr val="5A277F"/>
                </a:solidFill>
                <a:latin typeface="Arial" panose="020B0604020202020204" pitchFamily="34" charset="0"/>
                <a:cs typeface="Arial" panose="020B0604020202020204" pitchFamily="34" charset="0"/>
              </a:rPr>
              <a:t>Customer Support Manager</a:t>
            </a:r>
          </a:p>
          <a:p>
            <a:r>
              <a:rPr lang="en-US" sz="2000" dirty="0">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rPr>
              <a:t>0975278228</a:t>
            </a:r>
          </a:p>
          <a:p>
            <a:r>
              <a:rPr lang="en-US" sz="2000" dirty="0">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rPr>
              <a:t>lam.le@rivn.com.vn</a:t>
            </a:r>
            <a:endParaRPr lang="en-US" sz="20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098F9747-2BA8-57E6-FFF2-537E02904F28}"/>
              </a:ext>
            </a:extLst>
          </p:cNvPr>
          <p:cNvSpPr txBox="1"/>
          <p:nvPr/>
        </p:nvSpPr>
        <p:spPr>
          <a:xfrm>
            <a:off x="8063232" y="2398401"/>
            <a:ext cx="3565314" cy="2862322"/>
          </a:xfrm>
          <a:prstGeom prst="rect">
            <a:avLst/>
          </a:prstGeom>
          <a:noFill/>
        </p:spPr>
        <p:txBody>
          <a:bodyPr wrap="square" rtlCol="0">
            <a:spAutoFit/>
          </a:bodyPr>
          <a:lstStyle/>
          <a:p>
            <a:r>
              <a:rPr lang="en-US" sz="2000" b="1" dirty="0" err="1">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Huỳnh</a:t>
            </a:r>
            <a:r>
              <a:rPr lang="en-US" sz="2000" b="1"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 </a:t>
            </a:r>
            <a:r>
              <a:rPr lang="en-US" sz="2000" b="1" dirty="0" err="1">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Thị</a:t>
            </a:r>
            <a:r>
              <a:rPr lang="en-US" sz="2000" b="1"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 </a:t>
            </a:r>
            <a:r>
              <a:rPr lang="en-US" sz="2000" b="1" dirty="0" err="1">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Thúy</a:t>
            </a:r>
            <a:r>
              <a:rPr lang="en-US" sz="2000" b="1"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 Vân</a:t>
            </a:r>
          </a:p>
          <a:p>
            <a:r>
              <a:rPr lang="en-US" sz="2000" i="1" dirty="0">
                <a:latin typeface="Arial" panose="020B0604020202020204" pitchFamily="34" charset="0"/>
                <a:cs typeface="Arial" panose="020B0604020202020204" pitchFamily="34" charset="0"/>
              </a:rPr>
              <a:t>Product Manager</a:t>
            </a:r>
          </a:p>
          <a:p>
            <a:r>
              <a:rPr lang="en-US" sz="2000" dirty="0">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rPr>
              <a:t>0867 120 004</a:t>
            </a:r>
          </a:p>
          <a:p>
            <a:r>
              <a:rPr lang="en-US" sz="2000" dirty="0">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van.huynh@rivn.com.vn</a:t>
            </a:r>
            <a:endParaRPr lang="en-US" sz="2000" dirty="0">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endParaRPr>
          </a:p>
          <a:p>
            <a:endParaRPr lang="en-US" sz="2000" dirty="0">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endParaRPr>
          </a:p>
          <a:p>
            <a:r>
              <a:rPr lang="en-US" sz="2000" b="1" dirty="0" err="1">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Nguyễn</a:t>
            </a:r>
            <a:r>
              <a:rPr lang="en-US" sz="2000" b="1"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 </a:t>
            </a:r>
            <a:r>
              <a:rPr lang="en-US" sz="2000" b="1" dirty="0" err="1">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Thị</a:t>
            </a:r>
            <a:r>
              <a:rPr lang="en-US" sz="2000" b="1"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 </a:t>
            </a:r>
            <a:r>
              <a:rPr lang="en-US" sz="2000" b="1" dirty="0" err="1">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Thuận</a:t>
            </a:r>
            <a:r>
              <a:rPr lang="en-US" sz="2000" b="1" dirty="0">
                <a:effectLst>
                  <a:outerShdw blurRad="50800" dist="38100" dir="2700000" algn="tl" rotWithShape="0">
                    <a:prstClr val="black">
                      <a:alpha val="40000"/>
                    </a:prstClr>
                  </a:outerShdw>
                </a:effectLst>
                <a:latin typeface="Arial" panose="020B0604020202020204" pitchFamily="34" charset="0"/>
                <a:cs typeface="Arial" panose="020B0604020202020204" pitchFamily="34" charset="0"/>
              </a:rPr>
              <a:t> </a:t>
            </a:r>
          </a:p>
          <a:p>
            <a:r>
              <a:rPr lang="en-US" sz="2000" i="1" dirty="0">
                <a:latin typeface="Arial" panose="020B0604020202020204" pitchFamily="34" charset="0"/>
                <a:cs typeface="Arial" panose="020B0604020202020204" pitchFamily="34" charset="0"/>
              </a:rPr>
              <a:t>Sale Manager</a:t>
            </a:r>
          </a:p>
          <a:p>
            <a:r>
              <a:rPr lang="en-US" sz="2000" dirty="0">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rPr>
              <a:t>0868 698274</a:t>
            </a:r>
          </a:p>
          <a:p>
            <a:r>
              <a:rPr lang="en-US" sz="2000" dirty="0">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rPr>
              <a:t>thuan.nguyen@rivn.com.vn</a:t>
            </a:r>
            <a:endParaRPr lang="en-US" sz="20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19435EC-34DA-467D-712F-DAC8743EB4F0}"/>
              </a:ext>
            </a:extLst>
          </p:cNvPr>
          <p:cNvSpPr txBox="1"/>
          <p:nvPr/>
        </p:nvSpPr>
        <p:spPr>
          <a:xfrm>
            <a:off x="6548284" y="6364380"/>
            <a:ext cx="2241755" cy="369332"/>
          </a:xfrm>
          <a:prstGeom prst="rect">
            <a:avLst/>
          </a:prstGeom>
          <a:noFill/>
        </p:spPr>
        <p:txBody>
          <a:bodyPr wrap="square">
            <a:spAutoFit/>
          </a:bodyPr>
          <a:lstStyle/>
          <a:p>
            <a:r>
              <a:rPr lang="en-US" sz="1800" dirty="0">
                <a:latin typeface="Arial" panose="020B0604020202020204" pitchFamily="34" charset="0"/>
                <a:cs typeface="Arial" panose="020B0604020202020204" pitchFamily="34" charset="0"/>
              </a:rPr>
              <a:t>Hà </a:t>
            </a:r>
            <a:r>
              <a:rPr lang="en-US" sz="1800" dirty="0" err="1">
                <a:latin typeface="Arial" panose="020B0604020202020204" pitchFamily="34" charset="0"/>
                <a:cs typeface="Arial" panose="020B0604020202020204" pitchFamily="34" charset="0"/>
              </a:rPr>
              <a:t>Nội</a:t>
            </a:r>
            <a:r>
              <a:rPr lang="en-US" sz="1800" dirty="0">
                <a:latin typeface="Arial" panose="020B0604020202020204" pitchFamily="34" charset="0"/>
                <a:cs typeface="Arial" panose="020B0604020202020204" pitchFamily="34" charset="0"/>
              </a:rPr>
              <a:t>, 29/03/2024</a:t>
            </a:r>
          </a:p>
        </p:txBody>
      </p:sp>
    </p:spTree>
    <p:extLst>
      <p:ext uri="{BB962C8B-B14F-4D97-AF65-F5344CB8AC3E}">
        <p14:creationId xmlns:p14="http://schemas.microsoft.com/office/powerpoint/2010/main" val="38015477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NanoString-OnRamp Bio Partnership">
            <a:extLst>
              <a:ext uri="{FF2B5EF4-FFF2-40B4-BE49-F238E27FC236}">
                <a16:creationId xmlns:a16="http://schemas.microsoft.com/office/drawing/2014/main" id="{DEB0D0BE-2BA2-4DD5-A1C9-9E1CA25760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747" t="26358" b="32315"/>
          <a:stretch/>
        </p:blipFill>
        <p:spPr bwMode="auto">
          <a:xfrm>
            <a:off x="544822" y="4500097"/>
            <a:ext cx="2508796" cy="57915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www.rivn.com.vn/wp-content/uploads/2019/03/image.png">
            <a:extLst>
              <a:ext uri="{FF2B5EF4-FFF2-40B4-BE49-F238E27FC236}">
                <a16:creationId xmlns:a16="http://schemas.microsoft.com/office/drawing/2014/main" id="{5DC2BEB5-8A78-48C4-9BFA-FCEA8F1A05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72344" y="4337710"/>
            <a:ext cx="1887055" cy="48891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ttp://rivn.com.vn/wp-content/uploads/2019/11/Nanocellect-logo-300x70.jpg">
            <a:extLst>
              <a:ext uri="{FF2B5EF4-FFF2-40B4-BE49-F238E27FC236}">
                <a16:creationId xmlns:a16="http://schemas.microsoft.com/office/drawing/2014/main" id="{1010550E-2D49-4807-930F-6A0C363BF75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8087" y="2713566"/>
            <a:ext cx="1901070" cy="4435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https://www.rivn.com.vn/wp-content/uploads/2019/05/proteintech_new.png">
            <a:extLst>
              <a:ext uri="{FF2B5EF4-FFF2-40B4-BE49-F238E27FC236}">
                <a16:creationId xmlns:a16="http://schemas.microsoft.com/office/drawing/2014/main" id="{53A1A744-AC42-4331-A175-8F46919453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89947" y="4428191"/>
            <a:ext cx="1866245" cy="7510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7D6C819F-9DD5-42E2-AF8F-6C1CA5B07A75}"/>
              </a:ext>
            </a:extLst>
          </p:cNvPr>
          <p:cNvSpPr txBox="1"/>
          <p:nvPr/>
        </p:nvSpPr>
        <p:spPr>
          <a:xfrm>
            <a:off x="3451573" y="1850996"/>
            <a:ext cx="2647312" cy="323165"/>
          </a:xfrm>
          <a:prstGeom prst="rect">
            <a:avLst/>
          </a:prstGeom>
          <a:noFill/>
        </p:spPr>
        <p:txBody>
          <a:bodyPr wrap="square" rtlCol="0">
            <a:spAutoFit/>
          </a:bodyPr>
          <a:lstStyle/>
          <a:p>
            <a:r>
              <a:rPr lang="en-US" sz="1500" dirty="0" err="1">
                <a:latin typeface="Arial" panose="020B0604020202020204" pitchFamily="34" charset="0"/>
                <a:cs typeface="Arial" panose="020B0604020202020204" pitchFamily="34" charset="0"/>
              </a:rPr>
              <a:t>Giải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trình</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tự</a:t>
            </a:r>
            <a:r>
              <a:rPr lang="en-US" sz="1500" dirty="0">
                <a:latin typeface="Arial" panose="020B0604020202020204" pitchFamily="34" charset="0"/>
                <a:cs typeface="Arial" panose="020B0604020202020204" pitchFamily="34" charset="0"/>
              </a:rPr>
              <a:t> gen </a:t>
            </a:r>
            <a:r>
              <a:rPr lang="en-US" sz="1500" dirty="0" err="1">
                <a:latin typeface="Arial" panose="020B0604020202020204" pitchFamily="34" charset="0"/>
                <a:cs typeface="Arial" panose="020B0604020202020204" pitchFamily="34" charset="0"/>
              </a:rPr>
              <a:t>thế</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hệ</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mới</a:t>
            </a:r>
            <a:endParaRPr lang="en-US" sz="15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D1EBFCE9-9125-4B4F-ADBB-A037EF55026D}"/>
              </a:ext>
            </a:extLst>
          </p:cNvPr>
          <p:cNvSpPr txBox="1"/>
          <p:nvPr/>
        </p:nvSpPr>
        <p:spPr>
          <a:xfrm>
            <a:off x="6367051" y="3360608"/>
            <a:ext cx="1577676" cy="323165"/>
          </a:xfrm>
          <a:prstGeom prst="rect">
            <a:avLst/>
          </a:prstGeom>
          <a:noFill/>
        </p:spPr>
        <p:txBody>
          <a:bodyPr wrap="none" rtlCol="0">
            <a:spAutoFit/>
          </a:bodyPr>
          <a:lstStyle/>
          <a:p>
            <a:r>
              <a:rPr lang="en-US" sz="1500" dirty="0" err="1">
                <a:latin typeface="Arial" panose="020B0604020202020204" pitchFamily="34" charset="0"/>
                <a:cs typeface="Arial" panose="020B0604020202020204" pitchFamily="34" charset="0"/>
              </a:rPr>
              <a:t>Phân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loại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tế</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bào</a:t>
            </a:r>
            <a:endParaRPr lang="en-US" sz="1500" dirty="0">
              <a:latin typeface="Arial" panose="020B0604020202020204" pitchFamily="34" charset="0"/>
              <a:cs typeface="Arial" panose="020B0604020202020204" pitchFamily="34" charset="0"/>
            </a:endParaRPr>
          </a:p>
        </p:txBody>
      </p:sp>
      <p:sp>
        <p:nvSpPr>
          <p:cNvPr id="23" name="TextBox 22">
            <a:extLst>
              <a:ext uri="{FF2B5EF4-FFF2-40B4-BE49-F238E27FC236}">
                <a16:creationId xmlns:a16="http://schemas.microsoft.com/office/drawing/2014/main" id="{8879FF62-BF6F-4B27-98FA-0C2DC82264EF}"/>
              </a:ext>
            </a:extLst>
          </p:cNvPr>
          <p:cNvSpPr txBox="1"/>
          <p:nvPr/>
        </p:nvSpPr>
        <p:spPr>
          <a:xfrm>
            <a:off x="9213162" y="3372416"/>
            <a:ext cx="1887055" cy="323165"/>
          </a:xfrm>
          <a:prstGeom prst="rect">
            <a:avLst/>
          </a:prstGeom>
          <a:noFill/>
        </p:spPr>
        <p:txBody>
          <a:bodyPr wrap="none" rtlCol="0">
            <a:spAutoFit/>
          </a:bodyPr>
          <a:lstStyle/>
          <a:p>
            <a:r>
              <a:rPr lang="en-US" sz="1500" dirty="0" err="1">
                <a:latin typeface="Arial" panose="020B0604020202020204" pitchFamily="34" charset="0"/>
                <a:cs typeface="Arial" panose="020B0604020202020204" pitchFamily="34" charset="0"/>
              </a:rPr>
              <a:t>Kháng</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thể</a:t>
            </a:r>
            <a:r>
              <a:rPr lang="en-US" sz="1500" dirty="0">
                <a:latin typeface="Arial" panose="020B0604020202020204" pitchFamily="34" charset="0"/>
                <a:cs typeface="Arial" panose="020B0604020202020204" pitchFamily="34" charset="0"/>
              </a:rPr>
              <a:t> &amp; protein</a:t>
            </a:r>
          </a:p>
        </p:txBody>
      </p:sp>
      <p:sp>
        <p:nvSpPr>
          <p:cNvPr id="24" name="TextBox 23">
            <a:extLst>
              <a:ext uri="{FF2B5EF4-FFF2-40B4-BE49-F238E27FC236}">
                <a16:creationId xmlns:a16="http://schemas.microsoft.com/office/drawing/2014/main" id="{4789B9F7-A698-4F95-90AA-73E140E958DC}"/>
              </a:ext>
            </a:extLst>
          </p:cNvPr>
          <p:cNvSpPr txBox="1"/>
          <p:nvPr/>
        </p:nvSpPr>
        <p:spPr>
          <a:xfrm>
            <a:off x="9256644" y="5145593"/>
            <a:ext cx="1701684" cy="323165"/>
          </a:xfrm>
          <a:prstGeom prst="rect">
            <a:avLst/>
          </a:prstGeom>
          <a:noFill/>
        </p:spPr>
        <p:txBody>
          <a:bodyPr wrap="none" rtlCol="0">
            <a:spAutoFit/>
          </a:bodyPr>
          <a:lstStyle/>
          <a:p>
            <a:r>
              <a:rPr lang="en-US" sz="1500" dirty="0">
                <a:latin typeface="Arial" panose="020B0604020202020204" pitchFamily="34" charset="0"/>
                <a:cs typeface="Arial" panose="020B0604020202020204" pitchFamily="34" charset="0"/>
              </a:rPr>
              <a:t>ELISA </a:t>
            </a:r>
            <a:r>
              <a:rPr lang="en-US" sz="1500" dirty="0" err="1">
                <a:latin typeface="Arial" panose="020B0604020202020204" pitchFamily="34" charset="0"/>
                <a:cs typeface="Arial" panose="020B0604020202020204" pitchFamily="34" charset="0"/>
              </a:rPr>
              <a:t>kỹ</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thuật</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số</a:t>
            </a:r>
            <a:endParaRPr lang="en-US" sz="1500" dirty="0">
              <a:latin typeface="Arial" panose="020B0604020202020204" pitchFamily="34" charset="0"/>
              <a:cs typeface="Arial" panose="020B0604020202020204" pitchFamily="34" charset="0"/>
            </a:endParaRPr>
          </a:p>
        </p:txBody>
      </p:sp>
      <p:pic>
        <p:nvPicPr>
          <p:cNvPr id="1030" name="Picture 6" descr="Mission Bio Announces Yan Zhang as New CEO">
            <a:extLst>
              <a:ext uri="{FF2B5EF4-FFF2-40B4-BE49-F238E27FC236}">
                <a16:creationId xmlns:a16="http://schemas.microsoft.com/office/drawing/2014/main" id="{36BF611F-901A-41C6-A20F-9B61EB7A282B}"/>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6200" b="17020"/>
          <a:stretch/>
        </p:blipFill>
        <p:spPr bwMode="auto">
          <a:xfrm>
            <a:off x="3432769" y="2769699"/>
            <a:ext cx="1979243" cy="59090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31E5E78D-4C47-4532-B97A-D8D2F44C9CAB}"/>
              </a:ext>
            </a:extLst>
          </p:cNvPr>
          <p:cNvSpPr txBox="1"/>
          <p:nvPr/>
        </p:nvSpPr>
        <p:spPr>
          <a:xfrm>
            <a:off x="3416629" y="3372863"/>
            <a:ext cx="2182008" cy="323165"/>
          </a:xfrm>
          <a:prstGeom prst="rect">
            <a:avLst/>
          </a:prstGeom>
          <a:noFill/>
        </p:spPr>
        <p:txBody>
          <a:bodyPr wrap="none" rtlCol="0">
            <a:spAutoFit/>
          </a:bodyPr>
          <a:lstStyle/>
          <a:p>
            <a:r>
              <a:rPr lang="en-US" sz="1500" dirty="0" err="1">
                <a:latin typeface="Arial" panose="020B0604020202020204" pitchFamily="34" charset="0"/>
                <a:cs typeface="Arial" panose="020B0604020202020204" pitchFamily="34" charset="0"/>
              </a:rPr>
              <a:t>Giải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trình</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tự</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tế</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bào</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đơn</a:t>
            </a:r>
            <a:endParaRPr lang="en-US" sz="1500"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F8BED9D5-E0E9-4905-840B-ED969D368EAF}"/>
              </a:ext>
            </a:extLst>
          </p:cNvPr>
          <p:cNvSpPr txBox="1"/>
          <p:nvPr/>
        </p:nvSpPr>
        <p:spPr>
          <a:xfrm>
            <a:off x="523758" y="5149920"/>
            <a:ext cx="2529860" cy="323165"/>
          </a:xfrm>
          <a:prstGeom prst="rect">
            <a:avLst/>
          </a:prstGeom>
          <a:noFill/>
        </p:spPr>
        <p:txBody>
          <a:bodyPr wrap="none" rtlCol="0">
            <a:spAutoFit/>
          </a:bodyPr>
          <a:lstStyle/>
          <a:p>
            <a:r>
              <a:rPr lang="en-US" sz="1500" dirty="0" err="1">
                <a:latin typeface="Arial" panose="020B0604020202020204" pitchFamily="34" charset="0"/>
                <a:cs typeface="Arial" panose="020B0604020202020204" pitchFamily="34" charset="0"/>
              </a:rPr>
              <a:t>Đo</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cường</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độ</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biểu</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hiện</a:t>
            </a:r>
            <a:r>
              <a:rPr lang="en-US" sz="1500" dirty="0">
                <a:latin typeface="Arial" panose="020B0604020202020204" pitchFamily="34" charset="0"/>
                <a:cs typeface="Arial" panose="020B0604020202020204" pitchFamily="34" charset="0"/>
              </a:rPr>
              <a:t> gen</a:t>
            </a:r>
          </a:p>
        </p:txBody>
      </p:sp>
      <p:pic>
        <p:nvPicPr>
          <p:cNvPr id="1032" name="Picture 8" descr="Twist Bioscience | We lead innovation in DNA synthesis">
            <a:extLst>
              <a:ext uri="{FF2B5EF4-FFF2-40B4-BE49-F238E27FC236}">
                <a16:creationId xmlns:a16="http://schemas.microsoft.com/office/drawing/2014/main" id="{6316FB96-9459-4639-A70C-1371EEFE1DC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920" t="17888" r="16489" b="16263"/>
          <a:stretch/>
        </p:blipFill>
        <p:spPr bwMode="auto">
          <a:xfrm>
            <a:off x="6493589" y="948517"/>
            <a:ext cx="1905890" cy="988013"/>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D70950E2-B6C0-4498-9803-5BC78102D659}"/>
              </a:ext>
            </a:extLst>
          </p:cNvPr>
          <p:cNvSpPr txBox="1"/>
          <p:nvPr/>
        </p:nvSpPr>
        <p:spPr>
          <a:xfrm>
            <a:off x="6364465" y="1811838"/>
            <a:ext cx="2549102" cy="553998"/>
          </a:xfrm>
          <a:prstGeom prst="rect">
            <a:avLst/>
          </a:prstGeom>
          <a:noFill/>
        </p:spPr>
        <p:txBody>
          <a:bodyPr wrap="square" rtlCol="0">
            <a:spAutoFit/>
          </a:bodyPr>
          <a:lstStyle/>
          <a:p>
            <a:r>
              <a:rPr lang="en-US" sz="1500" dirty="0" err="1">
                <a:latin typeface="Arial" panose="020B0604020202020204" pitchFamily="34" charset="0"/>
                <a:cs typeface="Arial" panose="020B0604020202020204" pitchFamily="34" charset="0"/>
              </a:rPr>
              <a:t>Sinh</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tổng</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hợp</a:t>
            </a:r>
            <a:r>
              <a:rPr lang="en-US" sz="1500" dirty="0">
                <a:latin typeface="Arial" panose="020B0604020202020204" pitchFamily="34" charset="0"/>
                <a:cs typeface="Arial" panose="020B0604020202020204" pitchFamily="34" charset="0"/>
              </a:rPr>
              <a:t> DNA/RNA</a:t>
            </a:r>
          </a:p>
          <a:p>
            <a:r>
              <a:rPr lang="en-US" sz="1500" dirty="0">
                <a:latin typeface="Arial" panose="020B0604020202020204" pitchFamily="34" charset="0"/>
                <a:cs typeface="Arial" panose="020B0604020202020204" pitchFamily="34" charset="0"/>
              </a:rPr>
              <a:t>&amp; </a:t>
            </a:r>
            <a:r>
              <a:rPr lang="en-US" sz="1500" dirty="0" err="1">
                <a:latin typeface="Arial" panose="020B0604020202020204" pitchFamily="34" charset="0"/>
                <a:cs typeface="Arial" panose="020B0604020202020204" pitchFamily="34" charset="0"/>
              </a:rPr>
              <a:t>hóa</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chất</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cho</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giải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trình</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tự</a:t>
            </a:r>
            <a:endParaRPr lang="en-US" sz="1500" dirty="0">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73526DE-E106-6653-A319-CE07F5C944BD}"/>
              </a:ext>
            </a:extLst>
          </p:cNvPr>
          <p:cNvPicPr>
            <a:picLocks noChangeAspect="1"/>
          </p:cNvPicPr>
          <p:nvPr/>
        </p:nvPicPr>
        <p:blipFill>
          <a:blip r:embed="rId9"/>
          <a:stretch>
            <a:fillRect/>
          </a:stretch>
        </p:blipFill>
        <p:spPr>
          <a:xfrm>
            <a:off x="9297127" y="2674185"/>
            <a:ext cx="2182008" cy="452367"/>
          </a:xfrm>
          <a:prstGeom prst="rect">
            <a:avLst/>
          </a:prstGeom>
        </p:spPr>
      </p:pic>
      <p:sp>
        <p:nvSpPr>
          <p:cNvPr id="32" name="TextBox 31">
            <a:extLst>
              <a:ext uri="{FF2B5EF4-FFF2-40B4-BE49-F238E27FC236}">
                <a16:creationId xmlns:a16="http://schemas.microsoft.com/office/drawing/2014/main" id="{93BDCC42-2706-51F3-4974-F7CBA62B48ED}"/>
              </a:ext>
            </a:extLst>
          </p:cNvPr>
          <p:cNvSpPr txBox="1"/>
          <p:nvPr/>
        </p:nvSpPr>
        <p:spPr>
          <a:xfrm>
            <a:off x="392152" y="35459"/>
            <a:ext cx="5322932" cy="477054"/>
          </a:xfrm>
          <a:prstGeom prst="rect">
            <a:avLst/>
          </a:prstGeom>
          <a:noFill/>
        </p:spPr>
        <p:txBody>
          <a:bodyPr wrap="none" rtlCol="0">
            <a:spAutoFit/>
          </a:bodyPr>
          <a:lstStyle/>
          <a:p>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rPr>
              <a:t>CÁC GIẢI PHÁP RIVN PHÂN PHỐI</a:t>
            </a:r>
            <a:endParaRPr lang="vi-VN" sz="2500" b="1" dirty="0">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endParaRPr>
          </a:p>
        </p:txBody>
      </p:sp>
      <p:pic>
        <p:nvPicPr>
          <p:cNvPr id="10" name="Picture 2" descr="Parse Biosciences Announces Partnership With Research Instruments Group to  Offer RNA-Seq Kits in Singapore and Southeast Asia Region | Business Wire">
            <a:extLst>
              <a:ext uri="{FF2B5EF4-FFF2-40B4-BE49-F238E27FC236}">
                <a16:creationId xmlns:a16="http://schemas.microsoft.com/office/drawing/2014/main" id="{68C07EF2-F15A-E11F-B078-D82EF6FB321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700" y="2611683"/>
            <a:ext cx="1564162" cy="782081"/>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F9FD141-C5D9-96CB-7CBE-CAA5181476A6}"/>
              </a:ext>
            </a:extLst>
          </p:cNvPr>
          <p:cNvSpPr txBox="1"/>
          <p:nvPr/>
        </p:nvSpPr>
        <p:spPr>
          <a:xfrm>
            <a:off x="497681" y="3390190"/>
            <a:ext cx="2443703" cy="553998"/>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Kit </a:t>
            </a:r>
            <a:r>
              <a:rPr lang="en-US" sz="1500" dirty="0" err="1">
                <a:latin typeface="Arial" panose="020B0604020202020204" pitchFamily="34" charset="0"/>
                <a:cs typeface="Arial" panose="020B0604020202020204" pitchFamily="34" charset="0"/>
              </a:rPr>
              <a:t>giải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trình</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tự</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tế</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bào</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đơn</a:t>
            </a:r>
            <a:endParaRPr lang="en-US" sz="1500" dirty="0">
              <a:latin typeface="Arial" panose="020B0604020202020204" pitchFamily="34" charset="0"/>
              <a:cs typeface="Arial" panose="020B0604020202020204" pitchFamily="34" charset="0"/>
            </a:endParaRPr>
          </a:p>
          <a:p>
            <a:endParaRPr lang="en-US" sz="15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F0C62A2B-3350-CD98-68E1-669557D0B259}"/>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7269" t="23806" r="16891" b="25472"/>
          <a:stretch/>
        </p:blipFill>
        <p:spPr bwMode="auto">
          <a:xfrm>
            <a:off x="3640274" y="1053754"/>
            <a:ext cx="2187263" cy="749137"/>
          </a:xfrm>
          <a:prstGeom prst="rect">
            <a:avLst/>
          </a:prstGeom>
          <a:noFill/>
          <a:ln>
            <a:noFill/>
          </a:ln>
          <a:extLst>
            <a:ext uri="{53640926-AAD7-44D8-BBD7-CCE9431645EC}">
              <a14:shadowObscured xmlns:a14="http://schemas.microsoft.com/office/drawing/2010/main"/>
            </a:ext>
          </a:extLst>
        </p:spPr>
      </p:pic>
      <p:sp>
        <p:nvSpPr>
          <p:cNvPr id="9" name="Slide Number Placeholder 7">
            <a:extLst>
              <a:ext uri="{FF2B5EF4-FFF2-40B4-BE49-F238E27FC236}">
                <a16:creationId xmlns:a16="http://schemas.microsoft.com/office/drawing/2014/main" id="{2608BA13-8C85-34C6-2ADD-9EE93CD365A0}"/>
              </a:ext>
            </a:extLst>
          </p:cNvPr>
          <p:cNvSpPr>
            <a:spLocks noGrp="1"/>
          </p:cNvSpPr>
          <p:nvPr>
            <p:ph type="sldNum" sz="quarter" idx="12"/>
          </p:nvPr>
        </p:nvSpPr>
        <p:spPr>
          <a:xfrm>
            <a:off x="11422512" y="6387464"/>
            <a:ext cx="640080" cy="365125"/>
          </a:xfrm>
        </p:spPr>
        <p:txBody>
          <a:bodyPr/>
          <a:lstStyle/>
          <a:p>
            <a:fld id="{60553ECD-7F6D-420D-93CA-D8D15EB427AC}" type="slidenum">
              <a:rPr lang="en-US" sz="1500" b="1" smtClean="0">
                <a:effectLst>
                  <a:outerShdw blurRad="38100" dist="38100" dir="2700000" algn="tl">
                    <a:srgbClr val="000000">
                      <a:alpha val="43137"/>
                    </a:srgbClr>
                  </a:outerShdw>
                </a:effectLst>
                <a:latin typeface="Arial" panose="020B0604020202020204" pitchFamily="34" charset="0"/>
                <a:cs typeface="Arial" panose="020B0604020202020204" pitchFamily="34" charset="0"/>
              </a:rPr>
              <a:t>3</a:t>
            </a:fld>
            <a:endParaRPr lang="en-US" sz="15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pic>
        <p:nvPicPr>
          <p:cNvPr id="14" name="Picture 2" descr="Genes2me high res logo - Health Vision">
            <a:extLst>
              <a:ext uri="{FF2B5EF4-FFF2-40B4-BE49-F238E27FC236}">
                <a16:creationId xmlns:a16="http://schemas.microsoft.com/office/drawing/2014/main" id="{EDC6F39B-2FD7-9F0B-DA4A-0881A213D92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0172" y="1196653"/>
            <a:ext cx="2025720" cy="60771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F50BDAD0-5890-2D60-AFE8-CA525F5055F0}"/>
              </a:ext>
            </a:extLst>
          </p:cNvPr>
          <p:cNvSpPr txBox="1"/>
          <p:nvPr/>
        </p:nvSpPr>
        <p:spPr>
          <a:xfrm>
            <a:off x="494835" y="1850995"/>
            <a:ext cx="2647312" cy="323165"/>
          </a:xfrm>
          <a:prstGeom prst="rect">
            <a:avLst/>
          </a:prstGeom>
          <a:noFill/>
        </p:spPr>
        <p:txBody>
          <a:bodyPr wrap="square" rtlCol="0">
            <a:spAutoFit/>
          </a:bodyPr>
          <a:lstStyle/>
          <a:p>
            <a:r>
              <a:rPr lang="en-US" sz="1500" dirty="0" err="1">
                <a:latin typeface="Arial" panose="020B0604020202020204" pitchFamily="34" charset="0"/>
                <a:cs typeface="Arial" panose="020B0604020202020204" pitchFamily="34" charset="0"/>
              </a:rPr>
              <a:t>Giải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pháp</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giải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trình</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tự</a:t>
            </a:r>
            <a:r>
              <a:rPr lang="en-US" sz="1500" dirty="0">
                <a:latin typeface="Arial" panose="020B0604020202020204" pitchFamily="34" charset="0"/>
                <a:cs typeface="Arial" panose="020B0604020202020204" pitchFamily="34" charset="0"/>
              </a:rPr>
              <a:t> IVD</a:t>
            </a:r>
          </a:p>
        </p:txBody>
      </p:sp>
      <p:sp>
        <p:nvSpPr>
          <p:cNvPr id="16" name="TextBox 15">
            <a:extLst>
              <a:ext uri="{FF2B5EF4-FFF2-40B4-BE49-F238E27FC236}">
                <a16:creationId xmlns:a16="http://schemas.microsoft.com/office/drawing/2014/main" id="{4FDADE6E-61AE-824B-8A77-4921BB174A44}"/>
              </a:ext>
            </a:extLst>
          </p:cNvPr>
          <p:cNvSpPr txBox="1"/>
          <p:nvPr/>
        </p:nvSpPr>
        <p:spPr>
          <a:xfrm>
            <a:off x="6382102" y="5189788"/>
            <a:ext cx="1887055" cy="323165"/>
          </a:xfrm>
          <a:prstGeom prst="rect">
            <a:avLst/>
          </a:prstGeom>
          <a:noFill/>
        </p:spPr>
        <p:txBody>
          <a:bodyPr wrap="none" rtlCol="0">
            <a:spAutoFit/>
          </a:bodyPr>
          <a:lstStyle/>
          <a:p>
            <a:r>
              <a:rPr lang="en-US" sz="1500" dirty="0" err="1">
                <a:latin typeface="Arial" panose="020B0604020202020204" pitchFamily="34" charset="0"/>
                <a:cs typeface="Arial" panose="020B0604020202020204" pitchFamily="34" charset="0"/>
              </a:rPr>
              <a:t>Kháng</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thể</a:t>
            </a:r>
            <a:r>
              <a:rPr lang="en-US" sz="1500" dirty="0">
                <a:latin typeface="Arial" panose="020B0604020202020204" pitchFamily="34" charset="0"/>
                <a:cs typeface="Arial" panose="020B0604020202020204" pitchFamily="34" charset="0"/>
              </a:rPr>
              <a:t> &amp; protein</a:t>
            </a:r>
          </a:p>
        </p:txBody>
      </p:sp>
      <p:pic>
        <p:nvPicPr>
          <p:cNvPr id="19" name="Picture 18">
            <a:extLst>
              <a:ext uri="{FF2B5EF4-FFF2-40B4-BE49-F238E27FC236}">
                <a16:creationId xmlns:a16="http://schemas.microsoft.com/office/drawing/2014/main" id="{26BF636D-433E-F1E2-C8BB-605077A37C6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493828" y="-144789"/>
            <a:ext cx="1147824" cy="758384"/>
          </a:xfrm>
          <a:prstGeom prst="rect">
            <a:avLst/>
          </a:prstGeom>
        </p:spPr>
      </p:pic>
      <p:pic>
        <p:nvPicPr>
          <p:cNvPr id="20" name="Picture 19" descr="A green and black logo&#10;&#10;Description automatically generated">
            <a:extLst>
              <a:ext uri="{FF2B5EF4-FFF2-40B4-BE49-F238E27FC236}">
                <a16:creationId xmlns:a16="http://schemas.microsoft.com/office/drawing/2014/main" id="{943AF717-23A5-DF7E-7D00-D54AE874159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564266" y="4484215"/>
            <a:ext cx="1953228" cy="822960"/>
          </a:xfrm>
          <a:prstGeom prst="rect">
            <a:avLst/>
          </a:prstGeom>
        </p:spPr>
      </p:pic>
      <p:sp>
        <p:nvSpPr>
          <p:cNvPr id="27" name="TextBox 26">
            <a:extLst>
              <a:ext uri="{FF2B5EF4-FFF2-40B4-BE49-F238E27FC236}">
                <a16:creationId xmlns:a16="http://schemas.microsoft.com/office/drawing/2014/main" id="{D7ECF203-F973-11E0-AEA1-107C202691E5}"/>
              </a:ext>
            </a:extLst>
          </p:cNvPr>
          <p:cNvSpPr txBox="1"/>
          <p:nvPr/>
        </p:nvSpPr>
        <p:spPr>
          <a:xfrm>
            <a:off x="3918226" y="5185184"/>
            <a:ext cx="1953228" cy="323165"/>
          </a:xfrm>
          <a:prstGeom prst="rect">
            <a:avLst/>
          </a:prstGeom>
          <a:noFill/>
        </p:spPr>
        <p:txBody>
          <a:bodyPr wrap="square">
            <a:spAutoFit/>
          </a:bodyPr>
          <a:lstStyle/>
          <a:p>
            <a:r>
              <a:rPr lang="en-US" sz="1500" dirty="0">
                <a:latin typeface="Arial" panose="020B0604020202020204" pitchFamily="34" charset="0"/>
                <a:cs typeface="Arial" panose="020B0604020202020204" pitchFamily="34" charset="0"/>
              </a:rPr>
              <a:t>D</a:t>
            </a:r>
            <a:r>
              <a:rPr lang="vi-VN" sz="1500" dirty="0" err="1">
                <a:latin typeface="Arial" panose="020B0604020202020204" pitchFamily="34" charset="0"/>
                <a:cs typeface="Arial" panose="020B0604020202020204" pitchFamily="34" charset="0"/>
              </a:rPr>
              <a:t>ược</a:t>
            </a:r>
            <a:r>
              <a:rPr lang="vi-VN" sz="1500" dirty="0">
                <a:latin typeface="Arial" panose="020B0604020202020204" pitchFamily="34" charset="0"/>
                <a:cs typeface="Arial" panose="020B0604020202020204" pitchFamily="34" charset="0"/>
              </a:rPr>
              <a:t> sinh học</a:t>
            </a:r>
            <a:endParaRPr lang="en-US" sz="1500" dirty="0">
              <a:latin typeface="Arial" panose="020B0604020202020204" pitchFamily="34" charset="0"/>
              <a:cs typeface="Arial" panose="020B0604020202020204" pitchFamily="34" charset="0"/>
            </a:endParaRPr>
          </a:p>
        </p:txBody>
      </p:sp>
      <p:pic>
        <p:nvPicPr>
          <p:cNvPr id="6" name="Graphic 5">
            <a:extLst>
              <a:ext uri="{FF2B5EF4-FFF2-40B4-BE49-F238E27FC236}">
                <a16:creationId xmlns:a16="http://schemas.microsoft.com/office/drawing/2014/main" id="{00B6CAA1-CB55-0F1D-80DA-371AFC67919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594384" y="978163"/>
            <a:ext cx="1587493" cy="932729"/>
          </a:xfrm>
          <a:prstGeom prst="rect">
            <a:avLst/>
          </a:prstGeom>
        </p:spPr>
      </p:pic>
      <p:sp>
        <p:nvSpPr>
          <p:cNvPr id="7" name="TextBox 6">
            <a:extLst>
              <a:ext uri="{FF2B5EF4-FFF2-40B4-BE49-F238E27FC236}">
                <a16:creationId xmlns:a16="http://schemas.microsoft.com/office/drawing/2014/main" id="{9BD764A0-EC02-1FAB-578B-743D32874683}"/>
              </a:ext>
            </a:extLst>
          </p:cNvPr>
          <p:cNvSpPr txBox="1"/>
          <p:nvPr/>
        </p:nvSpPr>
        <p:spPr>
          <a:xfrm>
            <a:off x="9148063" y="1874323"/>
            <a:ext cx="2786762" cy="323165"/>
          </a:xfrm>
          <a:prstGeom prst="rect">
            <a:avLst/>
          </a:prstGeom>
          <a:noFill/>
        </p:spPr>
        <p:txBody>
          <a:bodyPr wrap="square" rtlCol="0">
            <a:spAutoFit/>
          </a:bodyPr>
          <a:lstStyle/>
          <a:p>
            <a:r>
              <a:rPr lang="en-US" sz="1500" dirty="0" err="1">
                <a:latin typeface="Arial" panose="020B0604020202020204" pitchFamily="34" charset="0"/>
                <a:cs typeface="Arial" panose="020B0604020202020204" pitchFamily="34" charset="0"/>
              </a:rPr>
              <a:t>Giải</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pháp</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toàn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diện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cho</a:t>
            </a:r>
            <a:r>
              <a:rPr lang="en-US" sz="1500" dirty="0">
                <a:latin typeface="Arial" panose="020B0604020202020204" pitchFamily="34" charset="0"/>
                <a:cs typeface="Arial" panose="020B0604020202020204" pitchFamily="34" charset="0"/>
              </a:rPr>
              <a:t> NGS</a:t>
            </a:r>
          </a:p>
        </p:txBody>
      </p:sp>
    </p:spTree>
    <p:extLst>
      <p:ext uri="{BB962C8B-B14F-4D97-AF65-F5344CB8AC3E}">
        <p14:creationId xmlns:p14="http://schemas.microsoft.com/office/powerpoint/2010/main" val="13695195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5F9FAA-78C3-9E39-D276-0433AEE5FBC1}"/>
              </a:ext>
            </a:extLst>
          </p:cNvPr>
          <p:cNvPicPr>
            <a:picLocks noChangeAspect="1"/>
          </p:cNvPicPr>
          <p:nvPr/>
        </p:nvPicPr>
        <p:blipFill>
          <a:blip r:embed="rId2"/>
          <a:stretch>
            <a:fillRect/>
          </a:stretch>
        </p:blipFill>
        <p:spPr>
          <a:xfrm>
            <a:off x="0" y="1212817"/>
            <a:ext cx="11863844" cy="371888"/>
          </a:xfrm>
          <a:prstGeom prst="rect">
            <a:avLst/>
          </a:prstGeom>
        </p:spPr>
      </p:pic>
      <p:sp>
        <p:nvSpPr>
          <p:cNvPr id="5" name="TextBox 4">
            <a:extLst>
              <a:ext uri="{FF2B5EF4-FFF2-40B4-BE49-F238E27FC236}">
                <a16:creationId xmlns:a16="http://schemas.microsoft.com/office/drawing/2014/main" id="{84D48DBD-B4E2-21AA-21A1-118BBC7AA3CB}"/>
              </a:ext>
            </a:extLst>
          </p:cNvPr>
          <p:cNvSpPr txBox="1"/>
          <p:nvPr/>
        </p:nvSpPr>
        <p:spPr>
          <a:xfrm>
            <a:off x="392152" y="35459"/>
            <a:ext cx="8037778" cy="477054"/>
          </a:xfrm>
          <a:prstGeom prst="rect">
            <a:avLst/>
          </a:prstGeom>
          <a:noFill/>
        </p:spPr>
        <p:txBody>
          <a:bodyPr wrap="none" rtlCol="0">
            <a:spAutoFit/>
          </a:bodyPr>
          <a:lstStyle>
            <a:defPPr>
              <a:defRPr lang="en-US"/>
            </a:defPPr>
            <a:lvl1pPr>
              <a:defRPr sz="2500" b="1">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defRPr>
            </a:lvl1pPr>
          </a:lstStyle>
          <a:p>
            <a:r>
              <a:rPr lang="en-US" dirty="0"/>
              <a:t>PHÂN LOẠI ỨNG DỤNG THEO GIAI ĐOẠN ĐIỀU TRỊ</a:t>
            </a:r>
            <a:endParaRPr lang="vi-VN" baseline="30000" dirty="0"/>
          </a:p>
        </p:txBody>
      </p:sp>
      <p:sp>
        <p:nvSpPr>
          <p:cNvPr id="6" name="TextBox 5">
            <a:extLst>
              <a:ext uri="{FF2B5EF4-FFF2-40B4-BE49-F238E27FC236}">
                <a16:creationId xmlns:a16="http://schemas.microsoft.com/office/drawing/2014/main" id="{0FA179CA-F353-39FD-EC2B-3450D8A0D338}"/>
              </a:ext>
            </a:extLst>
          </p:cNvPr>
          <p:cNvSpPr txBox="1"/>
          <p:nvPr/>
        </p:nvSpPr>
        <p:spPr>
          <a:xfrm>
            <a:off x="806245" y="858856"/>
            <a:ext cx="1976284" cy="369332"/>
          </a:xfrm>
          <a:prstGeom prst="rect">
            <a:avLst/>
          </a:prstGeom>
          <a:noFill/>
        </p:spPr>
        <p:txBody>
          <a:bodyPr wrap="square" rtlCol="0">
            <a:spAutoFit/>
          </a:bodyPr>
          <a:lstStyle/>
          <a:p>
            <a:r>
              <a:rPr lang="en-US" dirty="0" err="1"/>
              <a:t>Sàng</a:t>
            </a:r>
            <a:r>
              <a:rPr lang="en-US" dirty="0"/>
              <a:t> </a:t>
            </a:r>
            <a:r>
              <a:rPr lang="en-US" dirty="0" err="1"/>
              <a:t>lọc</a:t>
            </a:r>
            <a:r>
              <a:rPr lang="en-US" dirty="0"/>
              <a:t> </a:t>
            </a:r>
            <a:r>
              <a:rPr lang="en-US" dirty="0" err="1"/>
              <a:t>ung</a:t>
            </a:r>
            <a:r>
              <a:rPr lang="en-US" dirty="0"/>
              <a:t> </a:t>
            </a:r>
            <a:r>
              <a:rPr lang="en-US" dirty="0" err="1"/>
              <a:t>thư</a:t>
            </a:r>
            <a:endParaRPr lang="en-US" dirty="0"/>
          </a:p>
        </p:txBody>
      </p:sp>
      <p:sp>
        <p:nvSpPr>
          <p:cNvPr id="7" name="TextBox 6">
            <a:extLst>
              <a:ext uri="{FF2B5EF4-FFF2-40B4-BE49-F238E27FC236}">
                <a16:creationId xmlns:a16="http://schemas.microsoft.com/office/drawing/2014/main" id="{6DC496D7-A839-454A-C4FB-9112AE4443B3}"/>
              </a:ext>
            </a:extLst>
          </p:cNvPr>
          <p:cNvSpPr txBox="1"/>
          <p:nvPr/>
        </p:nvSpPr>
        <p:spPr>
          <a:xfrm>
            <a:off x="3796830" y="581857"/>
            <a:ext cx="1976284" cy="646331"/>
          </a:xfrm>
          <a:prstGeom prst="rect">
            <a:avLst/>
          </a:prstGeom>
          <a:noFill/>
        </p:spPr>
        <p:txBody>
          <a:bodyPr wrap="square" rtlCol="0">
            <a:spAutoFit/>
          </a:bodyPr>
          <a:lstStyle/>
          <a:p>
            <a:r>
              <a:rPr lang="en-US" dirty="0"/>
              <a:t>Tiên </a:t>
            </a:r>
            <a:r>
              <a:rPr lang="en-US" dirty="0" err="1"/>
              <a:t>lượng</a:t>
            </a:r>
            <a:endParaRPr lang="en-US" dirty="0"/>
          </a:p>
          <a:p>
            <a:r>
              <a:rPr lang="en-US" dirty="0" err="1"/>
              <a:t>Và</a:t>
            </a:r>
            <a:r>
              <a:rPr lang="en-US" dirty="0"/>
              <a:t> </a:t>
            </a:r>
            <a:r>
              <a:rPr lang="en-US" dirty="0" err="1"/>
              <a:t>Chẩn</a:t>
            </a:r>
            <a:r>
              <a:rPr lang="en-US" dirty="0"/>
              <a:t> </a:t>
            </a:r>
            <a:r>
              <a:rPr lang="en-US" dirty="0" err="1"/>
              <a:t>đoán</a:t>
            </a:r>
            <a:endParaRPr lang="en-US" dirty="0"/>
          </a:p>
        </p:txBody>
      </p:sp>
      <p:sp>
        <p:nvSpPr>
          <p:cNvPr id="9" name="TextBox 8">
            <a:extLst>
              <a:ext uri="{FF2B5EF4-FFF2-40B4-BE49-F238E27FC236}">
                <a16:creationId xmlns:a16="http://schemas.microsoft.com/office/drawing/2014/main" id="{A94C5635-01AE-9901-C534-54298C79AD7F}"/>
              </a:ext>
            </a:extLst>
          </p:cNvPr>
          <p:cNvSpPr txBox="1"/>
          <p:nvPr/>
        </p:nvSpPr>
        <p:spPr>
          <a:xfrm>
            <a:off x="6793037" y="858856"/>
            <a:ext cx="1877961" cy="369332"/>
          </a:xfrm>
          <a:prstGeom prst="rect">
            <a:avLst/>
          </a:prstGeom>
          <a:noFill/>
        </p:spPr>
        <p:txBody>
          <a:bodyPr wrap="square">
            <a:spAutoFit/>
          </a:bodyPr>
          <a:lstStyle/>
          <a:p>
            <a:r>
              <a:rPr lang="en-US" dirty="0"/>
              <a:t>Theo </a:t>
            </a:r>
            <a:r>
              <a:rPr lang="en-US" dirty="0" err="1"/>
              <a:t>dõi</a:t>
            </a:r>
            <a:r>
              <a:rPr lang="en-US" dirty="0"/>
              <a:t> </a:t>
            </a:r>
            <a:r>
              <a:rPr lang="en-US" dirty="0" err="1"/>
              <a:t>điều</a:t>
            </a:r>
            <a:r>
              <a:rPr lang="en-US" dirty="0"/>
              <a:t> </a:t>
            </a:r>
            <a:r>
              <a:rPr lang="en-US" dirty="0" err="1"/>
              <a:t>trị</a:t>
            </a:r>
            <a:endParaRPr lang="en-US" dirty="0"/>
          </a:p>
        </p:txBody>
      </p:sp>
      <p:sp>
        <p:nvSpPr>
          <p:cNvPr id="11" name="TextBox 10">
            <a:extLst>
              <a:ext uri="{FF2B5EF4-FFF2-40B4-BE49-F238E27FC236}">
                <a16:creationId xmlns:a16="http://schemas.microsoft.com/office/drawing/2014/main" id="{DFB0EAB1-FBCD-2F89-C6CB-42A1FAEEB05E}"/>
              </a:ext>
            </a:extLst>
          </p:cNvPr>
          <p:cNvSpPr txBox="1"/>
          <p:nvPr/>
        </p:nvSpPr>
        <p:spPr>
          <a:xfrm>
            <a:off x="9330812" y="535690"/>
            <a:ext cx="2015613" cy="646331"/>
          </a:xfrm>
          <a:prstGeom prst="rect">
            <a:avLst/>
          </a:prstGeom>
          <a:noFill/>
        </p:spPr>
        <p:txBody>
          <a:bodyPr wrap="square">
            <a:spAutoFit/>
          </a:bodyPr>
          <a:lstStyle/>
          <a:p>
            <a:r>
              <a:rPr lang="en-US" b="0" i="0" dirty="0">
                <a:solidFill>
                  <a:srgbClr val="3C4043"/>
                </a:solidFill>
                <a:effectLst/>
                <a:highlight>
                  <a:srgbClr val="F5F5F5"/>
                </a:highlight>
                <a:latin typeface="Roboto" panose="02000000000000000000" pitchFamily="2" charset="0"/>
              </a:rPr>
              <a:t>Theo </a:t>
            </a:r>
            <a:r>
              <a:rPr lang="en-US" b="0" i="0" dirty="0" err="1">
                <a:solidFill>
                  <a:srgbClr val="3C4043"/>
                </a:solidFill>
                <a:effectLst/>
                <a:highlight>
                  <a:srgbClr val="F5F5F5"/>
                </a:highlight>
                <a:latin typeface="Roboto" panose="02000000000000000000" pitchFamily="2" charset="0"/>
              </a:rPr>
              <a:t>dõi</a:t>
            </a:r>
            <a:r>
              <a:rPr lang="en-US" b="0" i="0" dirty="0">
                <a:solidFill>
                  <a:srgbClr val="3C4043"/>
                </a:solidFill>
                <a:effectLst/>
                <a:highlight>
                  <a:srgbClr val="F5F5F5"/>
                </a:highlight>
                <a:latin typeface="Roboto" panose="02000000000000000000" pitchFamily="2" charset="0"/>
              </a:rPr>
              <a:t>/</a:t>
            </a:r>
            <a:r>
              <a:rPr lang="en-US" b="0" i="0" dirty="0" err="1">
                <a:solidFill>
                  <a:srgbClr val="3C4043"/>
                </a:solidFill>
                <a:effectLst/>
                <a:highlight>
                  <a:srgbClr val="F5F5F5"/>
                </a:highlight>
                <a:latin typeface="Roboto" panose="02000000000000000000" pitchFamily="2" charset="0"/>
              </a:rPr>
              <a:t>giám</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sát</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sau</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điều</a:t>
            </a:r>
            <a:r>
              <a:rPr lang="en-US" b="0" i="0" dirty="0">
                <a:solidFill>
                  <a:srgbClr val="3C4043"/>
                </a:solidFill>
                <a:effectLst/>
                <a:highlight>
                  <a:srgbClr val="F5F5F5"/>
                </a:highlight>
                <a:latin typeface="Roboto" panose="02000000000000000000" pitchFamily="2" charset="0"/>
              </a:rPr>
              <a:t> </a:t>
            </a:r>
            <a:r>
              <a:rPr lang="en-US" b="0" i="0" dirty="0" err="1">
                <a:solidFill>
                  <a:srgbClr val="3C4043"/>
                </a:solidFill>
                <a:effectLst/>
                <a:highlight>
                  <a:srgbClr val="F5F5F5"/>
                </a:highlight>
                <a:latin typeface="Roboto" panose="02000000000000000000" pitchFamily="2" charset="0"/>
              </a:rPr>
              <a:t>trị</a:t>
            </a:r>
            <a:endParaRPr lang="en-US" dirty="0"/>
          </a:p>
        </p:txBody>
      </p:sp>
      <p:sp>
        <p:nvSpPr>
          <p:cNvPr id="12" name="Rectangle: Rounded Corners 11">
            <a:extLst>
              <a:ext uri="{FF2B5EF4-FFF2-40B4-BE49-F238E27FC236}">
                <a16:creationId xmlns:a16="http://schemas.microsoft.com/office/drawing/2014/main" id="{A9711A39-0B06-F69D-21A1-D457EAC6B6D4}"/>
              </a:ext>
            </a:extLst>
          </p:cNvPr>
          <p:cNvSpPr/>
          <p:nvPr/>
        </p:nvSpPr>
        <p:spPr>
          <a:xfrm>
            <a:off x="678426" y="1697789"/>
            <a:ext cx="3342968" cy="288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t>Chuẩn</a:t>
            </a:r>
            <a:r>
              <a:rPr lang="en-US" sz="2400" b="1" dirty="0"/>
              <a:t> </a:t>
            </a:r>
            <a:r>
              <a:rPr lang="en-US" sz="2400" b="1" dirty="0" err="1"/>
              <a:t>đoán</a:t>
            </a:r>
            <a:r>
              <a:rPr lang="en-US" sz="2400" b="1" dirty="0"/>
              <a:t> </a:t>
            </a:r>
            <a:r>
              <a:rPr lang="en-US" sz="2400" b="1" dirty="0" err="1"/>
              <a:t>sớm</a:t>
            </a:r>
            <a:r>
              <a:rPr lang="en-US" sz="2400" b="1" dirty="0"/>
              <a:t> </a:t>
            </a:r>
          </a:p>
          <a:p>
            <a:pPr marL="285750" indent="-285750" algn="just">
              <a:buFont typeface="Arial" panose="020B0604020202020204" pitchFamily="34" charset="0"/>
              <a:buChar char="•"/>
            </a:pPr>
            <a:r>
              <a:rPr lang="en-US" dirty="0" err="1"/>
              <a:t>Giúp</a:t>
            </a:r>
            <a:r>
              <a:rPr lang="en-US" dirty="0"/>
              <a:t> </a:t>
            </a:r>
            <a:r>
              <a:rPr lang="en-US" dirty="0" err="1"/>
              <a:t>sàng</a:t>
            </a:r>
            <a:r>
              <a:rPr lang="en-US" dirty="0"/>
              <a:t> </a:t>
            </a:r>
            <a:r>
              <a:rPr lang="en-US" dirty="0" err="1"/>
              <a:t>lọc</a:t>
            </a:r>
            <a:r>
              <a:rPr lang="en-US" dirty="0"/>
              <a:t> </a:t>
            </a:r>
            <a:r>
              <a:rPr lang="en-US" dirty="0" err="1"/>
              <a:t>những</a:t>
            </a:r>
            <a:r>
              <a:rPr lang="en-US" dirty="0"/>
              <a:t> </a:t>
            </a:r>
            <a:r>
              <a:rPr lang="en-US" dirty="0" err="1"/>
              <a:t>bệnh</a:t>
            </a:r>
            <a:r>
              <a:rPr lang="en-US" dirty="0"/>
              <a:t> </a:t>
            </a:r>
            <a:r>
              <a:rPr lang="en-US" dirty="0" err="1"/>
              <a:t>nhân</a:t>
            </a:r>
            <a:r>
              <a:rPr lang="en-US" dirty="0"/>
              <a:t> </a:t>
            </a:r>
            <a:r>
              <a:rPr lang="en-US" dirty="0" err="1"/>
              <a:t>chưa</a:t>
            </a:r>
            <a:r>
              <a:rPr lang="en-US" dirty="0"/>
              <a:t> </a:t>
            </a:r>
            <a:r>
              <a:rPr lang="en-US" dirty="0" err="1"/>
              <a:t>có</a:t>
            </a:r>
            <a:r>
              <a:rPr lang="en-US" dirty="0"/>
              <a:t> </a:t>
            </a:r>
            <a:r>
              <a:rPr lang="en-US" dirty="0" err="1"/>
              <a:t>triệu</a:t>
            </a:r>
            <a:r>
              <a:rPr lang="en-US" dirty="0"/>
              <a:t> </a:t>
            </a:r>
            <a:r>
              <a:rPr lang="en-US" dirty="0" err="1"/>
              <a:t>chứng</a:t>
            </a:r>
            <a:r>
              <a:rPr lang="en-US" dirty="0"/>
              <a:t> </a:t>
            </a:r>
            <a:r>
              <a:rPr lang="en-US" dirty="0" err="1"/>
              <a:t>thông</a:t>
            </a:r>
            <a:r>
              <a:rPr lang="en-US" dirty="0"/>
              <a:t> qua </a:t>
            </a:r>
            <a:r>
              <a:rPr lang="en-US" dirty="0" err="1"/>
              <a:t>sinh</a:t>
            </a:r>
            <a:r>
              <a:rPr lang="en-US" dirty="0"/>
              <a:t> </a:t>
            </a:r>
            <a:r>
              <a:rPr lang="en-US" dirty="0" err="1"/>
              <a:t>thiết</a:t>
            </a:r>
            <a:r>
              <a:rPr lang="en-US" dirty="0"/>
              <a:t> </a:t>
            </a:r>
            <a:r>
              <a:rPr lang="en-US" dirty="0" err="1"/>
              <a:t>lỏng</a:t>
            </a:r>
            <a:r>
              <a:rPr lang="en-US" dirty="0"/>
              <a:t> (liquid </a:t>
            </a:r>
            <a:r>
              <a:rPr lang="en-US" dirty="0" err="1"/>
              <a:t>biopys</a:t>
            </a:r>
            <a:r>
              <a:rPr lang="en-US" dirty="0"/>
              <a:t>)</a:t>
            </a:r>
          </a:p>
          <a:p>
            <a:pPr marL="285750" indent="-285750" algn="just">
              <a:buFont typeface="Arial" panose="020B0604020202020204" pitchFamily="34" charset="0"/>
              <a:buChar char="•"/>
            </a:pPr>
            <a:r>
              <a:rPr lang="en-US" dirty="0"/>
              <a:t>Cung </a:t>
            </a:r>
            <a:r>
              <a:rPr lang="en-US" dirty="0" err="1"/>
              <a:t>cấp</a:t>
            </a:r>
            <a:r>
              <a:rPr lang="en-US" dirty="0"/>
              <a:t> </a:t>
            </a:r>
            <a:r>
              <a:rPr lang="en-US" dirty="0" err="1"/>
              <a:t>thêm</a:t>
            </a:r>
            <a:r>
              <a:rPr lang="en-US" dirty="0"/>
              <a:t> </a:t>
            </a:r>
            <a:r>
              <a:rPr lang="en-US" dirty="0" err="1"/>
              <a:t>các</a:t>
            </a:r>
            <a:r>
              <a:rPr lang="en-US" dirty="0"/>
              <a:t> </a:t>
            </a:r>
            <a:r>
              <a:rPr lang="en-US" dirty="0" err="1"/>
              <a:t>lựa</a:t>
            </a:r>
            <a:r>
              <a:rPr lang="en-US" dirty="0"/>
              <a:t> </a:t>
            </a:r>
            <a:r>
              <a:rPr lang="en-US" dirty="0" err="1"/>
              <a:t>chọn</a:t>
            </a:r>
            <a:r>
              <a:rPr lang="en-US" dirty="0"/>
              <a:t> </a:t>
            </a:r>
            <a:r>
              <a:rPr lang="en-US" dirty="0" err="1"/>
              <a:t>điều</a:t>
            </a:r>
            <a:r>
              <a:rPr lang="en-US" dirty="0"/>
              <a:t> </a:t>
            </a:r>
            <a:r>
              <a:rPr lang="en-US" dirty="0" err="1"/>
              <a:t>trị</a:t>
            </a:r>
            <a:r>
              <a:rPr lang="en-US" dirty="0"/>
              <a:t> ở </a:t>
            </a:r>
            <a:r>
              <a:rPr lang="en-US" dirty="0" err="1"/>
              <a:t>giai</a:t>
            </a:r>
            <a:r>
              <a:rPr lang="en-US" dirty="0"/>
              <a:t> </a:t>
            </a:r>
            <a:r>
              <a:rPr lang="en-US" dirty="0" err="1"/>
              <a:t>đoạn</a:t>
            </a:r>
            <a:r>
              <a:rPr lang="en-US" dirty="0"/>
              <a:t> </a:t>
            </a:r>
            <a:r>
              <a:rPr lang="en-US" dirty="0" err="1"/>
              <a:t>sớm</a:t>
            </a:r>
            <a:r>
              <a:rPr lang="en-US" dirty="0"/>
              <a:t> </a:t>
            </a:r>
            <a:r>
              <a:rPr lang="en-US" dirty="0" err="1"/>
              <a:t>của</a:t>
            </a:r>
            <a:r>
              <a:rPr lang="en-US" dirty="0"/>
              <a:t> </a:t>
            </a:r>
            <a:r>
              <a:rPr lang="en-US" dirty="0" err="1"/>
              <a:t>ung</a:t>
            </a:r>
            <a:r>
              <a:rPr lang="en-US" dirty="0"/>
              <a:t> </a:t>
            </a:r>
            <a:r>
              <a:rPr lang="en-US" dirty="0" err="1"/>
              <a:t>thư</a:t>
            </a:r>
            <a:endParaRPr lang="en-US" dirty="0"/>
          </a:p>
        </p:txBody>
      </p:sp>
      <p:sp>
        <p:nvSpPr>
          <p:cNvPr id="13" name="Rectangle: Rounded Corners 12">
            <a:extLst>
              <a:ext uri="{FF2B5EF4-FFF2-40B4-BE49-F238E27FC236}">
                <a16:creationId xmlns:a16="http://schemas.microsoft.com/office/drawing/2014/main" id="{AA24F386-0BE2-E0ED-F721-B248A77436F3}"/>
              </a:ext>
            </a:extLst>
          </p:cNvPr>
          <p:cNvSpPr/>
          <p:nvPr/>
        </p:nvSpPr>
        <p:spPr>
          <a:xfrm>
            <a:off x="4168877" y="1697789"/>
            <a:ext cx="3883742" cy="288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err="1"/>
              <a:t>Lựa</a:t>
            </a:r>
            <a:r>
              <a:rPr lang="en-US" sz="2400" b="1" dirty="0"/>
              <a:t> </a:t>
            </a:r>
            <a:r>
              <a:rPr lang="en-US" sz="2400" b="1" dirty="0" err="1"/>
              <a:t>chọn</a:t>
            </a:r>
            <a:r>
              <a:rPr lang="en-US" sz="2400" b="1" dirty="0"/>
              <a:t> </a:t>
            </a:r>
            <a:r>
              <a:rPr lang="en-US" sz="2400" b="1" dirty="0" err="1"/>
              <a:t>phương</a:t>
            </a:r>
            <a:r>
              <a:rPr lang="en-US" sz="2400" b="1" dirty="0"/>
              <a:t> </a:t>
            </a:r>
            <a:r>
              <a:rPr lang="en-US" sz="2400" b="1" dirty="0" err="1"/>
              <a:t>pháp</a:t>
            </a:r>
            <a:r>
              <a:rPr lang="en-US" sz="2400" b="1" dirty="0"/>
              <a:t> </a:t>
            </a:r>
            <a:r>
              <a:rPr lang="en-US" sz="2400" b="1" dirty="0" err="1"/>
              <a:t>điều</a:t>
            </a:r>
            <a:r>
              <a:rPr lang="en-US" sz="2400" b="1" dirty="0"/>
              <a:t> </a:t>
            </a:r>
            <a:r>
              <a:rPr lang="en-US" sz="2400" b="1" dirty="0" err="1"/>
              <a:t>trị</a:t>
            </a:r>
            <a:endParaRPr lang="en-US" sz="2400" b="1" dirty="0"/>
          </a:p>
          <a:p>
            <a:pPr marL="285750" indent="-285750" algn="just">
              <a:buFont typeface="Arial" panose="020B0604020202020204" pitchFamily="34" charset="0"/>
              <a:buChar char="•"/>
            </a:pPr>
            <a:r>
              <a:rPr lang="en-US" dirty="0" err="1"/>
              <a:t>Giúp</a:t>
            </a:r>
            <a:r>
              <a:rPr lang="en-US" dirty="0"/>
              <a:t> </a:t>
            </a:r>
            <a:r>
              <a:rPr lang="en-US" dirty="0" err="1"/>
              <a:t>bác</a:t>
            </a:r>
            <a:r>
              <a:rPr lang="en-US" dirty="0"/>
              <a:t> </a:t>
            </a:r>
            <a:r>
              <a:rPr lang="en-US" dirty="0" err="1"/>
              <a:t>sĩ</a:t>
            </a:r>
            <a:r>
              <a:rPr lang="en-US" dirty="0"/>
              <a:t> </a:t>
            </a:r>
            <a:r>
              <a:rPr lang="en-US" dirty="0" err="1"/>
              <a:t>lựa</a:t>
            </a:r>
            <a:r>
              <a:rPr lang="en-US" dirty="0"/>
              <a:t> </a:t>
            </a:r>
            <a:r>
              <a:rPr lang="en-US" dirty="0" err="1"/>
              <a:t>chọn</a:t>
            </a:r>
            <a:r>
              <a:rPr lang="en-US" dirty="0"/>
              <a:t> </a:t>
            </a:r>
            <a:r>
              <a:rPr lang="en-US" dirty="0" err="1"/>
              <a:t>các</a:t>
            </a:r>
            <a:r>
              <a:rPr lang="en-US" dirty="0"/>
              <a:t> </a:t>
            </a:r>
            <a:r>
              <a:rPr lang="en-US" dirty="0" err="1"/>
              <a:t>phương</a:t>
            </a:r>
            <a:r>
              <a:rPr lang="en-US" dirty="0"/>
              <a:t> </a:t>
            </a:r>
            <a:r>
              <a:rPr lang="en-US" dirty="0" err="1"/>
              <a:t>pháp</a:t>
            </a:r>
            <a:r>
              <a:rPr lang="en-US" dirty="0"/>
              <a:t> </a:t>
            </a:r>
            <a:r>
              <a:rPr lang="en-US" dirty="0" err="1"/>
              <a:t>điều</a:t>
            </a:r>
            <a:r>
              <a:rPr lang="en-US" dirty="0"/>
              <a:t> </a:t>
            </a:r>
            <a:r>
              <a:rPr lang="en-US" dirty="0" err="1"/>
              <a:t>trị</a:t>
            </a:r>
            <a:r>
              <a:rPr lang="en-US" dirty="0"/>
              <a:t> </a:t>
            </a:r>
            <a:r>
              <a:rPr lang="en-US" dirty="0" err="1"/>
              <a:t>dựa</a:t>
            </a:r>
            <a:r>
              <a:rPr lang="en-US" dirty="0"/>
              <a:t> </a:t>
            </a:r>
            <a:r>
              <a:rPr lang="en-US" dirty="0" err="1"/>
              <a:t>trên</a:t>
            </a:r>
            <a:r>
              <a:rPr lang="en-US" dirty="0"/>
              <a:t> </a:t>
            </a:r>
            <a:r>
              <a:rPr lang="en-US" dirty="0" err="1"/>
              <a:t>những</a:t>
            </a:r>
            <a:r>
              <a:rPr lang="en-US" dirty="0"/>
              <a:t> </a:t>
            </a:r>
            <a:r>
              <a:rPr lang="en-US" dirty="0" err="1"/>
              <a:t>chỉ</a:t>
            </a:r>
            <a:r>
              <a:rPr lang="en-US" dirty="0"/>
              <a:t> </a:t>
            </a:r>
            <a:r>
              <a:rPr lang="en-US" dirty="0" err="1"/>
              <a:t>dấu</a:t>
            </a:r>
            <a:r>
              <a:rPr lang="en-US" dirty="0"/>
              <a:t> </a:t>
            </a:r>
            <a:r>
              <a:rPr lang="en-US" dirty="0" err="1"/>
              <a:t>sinh</a:t>
            </a:r>
            <a:r>
              <a:rPr lang="en-US" dirty="0"/>
              <a:t> </a:t>
            </a:r>
            <a:r>
              <a:rPr lang="en-US" dirty="0" err="1"/>
              <a:t>học</a:t>
            </a:r>
            <a:r>
              <a:rPr lang="en-US" dirty="0"/>
              <a:t> </a:t>
            </a:r>
            <a:r>
              <a:rPr lang="en-US" dirty="0" err="1"/>
              <a:t>đã</a:t>
            </a:r>
            <a:r>
              <a:rPr lang="en-US" dirty="0"/>
              <a:t> </a:t>
            </a:r>
            <a:r>
              <a:rPr lang="en-US" dirty="0" err="1"/>
              <a:t>có</a:t>
            </a:r>
            <a:r>
              <a:rPr lang="en-US" dirty="0"/>
              <a:t> </a:t>
            </a:r>
            <a:r>
              <a:rPr lang="en-US" dirty="0" err="1"/>
              <a:t>hoặc</a:t>
            </a:r>
            <a:r>
              <a:rPr lang="en-US" dirty="0"/>
              <a:t> </a:t>
            </a:r>
            <a:r>
              <a:rPr lang="en-US" dirty="0" err="1"/>
              <a:t>tiềm</a:t>
            </a:r>
            <a:r>
              <a:rPr lang="en-US" dirty="0"/>
              <a:t> </a:t>
            </a:r>
            <a:r>
              <a:rPr lang="en-US" dirty="0" err="1"/>
              <a:t>năng</a:t>
            </a:r>
            <a:r>
              <a:rPr lang="en-US" dirty="0"/>
              <a:t>.</a:t>
            </a:r>
          </a:p>
        </p:txBody>
      </p:sp>
      <p:sp>
        <p:nvSpPr>
          <p:cNvPr id="14" name="Rectangle: Rounded Corners 13">
            <a:extLst>
              <a:ext uri="{FF2B5EF4-FFF2-40B4-BE49-F238E27FC236}">
                <a16:creationId xmlns:a16="http://schemas.microsoft.com/office/drawing/2014/main" id="{4C9E08B3-7D1C-A2B4-6F98-F7B8B2C087FE}"/>
              </a:ext>
            </a:extLst>
          </p:cNvPr>
          <p:cNvSpPr/>
          <p:nvPr/>
        </p:nvSpPr>
        <p:spPr>
          <a:xfrm>
            <a:off x="8170605" y="1697789"/>
            <a:ext cx="3342968" cy="28808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Theo </a:t>
            </a:r>
            <a:r>
              <a:rPr lang="en-US" sz="2400" b="1" dirty="0" err="1"/>
              <a:t>dõi</a:t>
            </a:r>
            <a:r>
              <a:rPr lang="en-US" sz="2400" b="1" dirty="0"/>
              <a:t> </a:t>
            </a:r>
            <a:r>
              <a:rPr lang="en-US" sz="2400" b="1" dirty="0" err="1"/>
              <a:t>tái</a:t>
            </a:r>
            <a:r>
              <a:rPr lang="en-US" sz="2400" b="1" dirty="0"/>
              <a:t> </a:t>
            </a:r>
            <a:r>
              <a:rPr lang="en-US" sz="2400" b="1" dirty="0" err="1"/>
              <a:t>phát</a:t>
            </a:r>
            <a:r>
              <a:rPr lang="en-US" sz="2400" b="1" dirty="0"/>
              <a:t> </a:t>
            </a:r>
            <a:r>
              <a:rPr lang="en-US" sz="2400" b="1" dirty="0" err="1"/>
              <a:t>sau</a:t>
            </a:r>
            <a:r>
              <a:rPr lang="en-US" sz="2400" b="1" dirty="0"/>
              <a:t> </a:t>
            </a:r>
            <a:r>
              <a:rPr lang="en-US" sz="2400" b="1" dirty="0" err="1"/>
              <a:t>điều</a:t>
            </a:r>
            <a:r>
              <a:rPr lang="en-US" sz="2400" b="1" dirty="0"/>
              <a:t> </a:t>
            </a:r>
            <a:r>
              <a:rPr lang="en-US" sz="2400" b="1" dirty="0" err="1"/>
              <a:t>trị</a:t>
            </a:r>
            <a:endParaRPr lang="en-US" sz="2400" b="1" dirty="0"/>
          </a:p>
          <a:p>
            <a:pPr marL="285750" indent="-285750" algn="just">
              <a:buFont typeface="Arial" panose="020B0604020202020204" pitchFamily="34" charset="0"/>
              <a:buChar char="•"/>
            </a:pPr>
            <a:r>
              <a:rPr lang="vi-VN" dirty="0">
                <a:latin typeface="Aptos" panose="020B0004020202020204" pitchFamily="34" charset="0"/>
              </a:rPr>
              <a:t>Giúp bác sĩ theo dõi phát hiện tái phát/tiến triển của khối u và điều chỉnh quá trình điều trị</a:t>
            </a:r>
          </a:p>
          <a:p>
            <a:pPr marL="285750" indent="-285750" algn="just">
              <a:buFont typeface="Arial" panose="020B0604020202020204" pitchFamily="34" charset="0"/>
              <a:buChar char="•"/>
            </a:pPr>
            <a:endParaRPr lang="vi-VN" dirty="0"/>
          </a:p>
          <a:p>
            <a:pPr algn="just"/>
            <a:endParaRPr lang="en-US" dirty="0"/>
          </a:p>
        </p:txBody>
      </p:sp>
      <p:sp>
        <p:nvSpPr>
          <p:cNvPr id="27" name="Rectangle 26">
            <a:extLst>
              <a:ext uri="{FF2B5EF4-FFF2-40B4-BE49-F238E27FC236}">
                <a16:creationId xmlns:a16="http://schemas.microsoft.com/office/drawing/2014/main" id="{A0FCCF50-8CA3-0BB4-CAFD-87D0ECD8D8FF}"/>
              </a:ext>
            </a:extLst>
          </p:cNvPr>
          <p:cNvSpPr/>
          <p:nvPr/>
        </p:nvSpPr>
        <p:spPr>
          <a:xfrm>
            <a:off x="530943" y="6169053"/>
            <a:ext cx="3578941" cy="41856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ctDNA</a:t>
            </a:r>
            <a:r>
              <a:rPr lang="en-US" dirty="0"/>
              <a:t>/ gDNA</a:t>
            </a:r>
          </a:p>
        </p:txBody>
      </p:sp>
      <p:sp>
        <p:nvSpPr>
          <p:cNvPr id="29" name="Rectangle 28">
            <a:extLst>
              <a:ext uri="{FF2B5EF4-FFF2-40B4-BE49-F238E27FC236}">
                <a16:creationId xmlns:a16="http://schemas.microsoft.com/office/drawing/2014/main" id="{0C703154-B2DA-78C8-0227-C1DFD02A09DA}"/>
              </a:ext>
            </a:extLst>
          </p:cNvPr>
          <p:cNvSpPr/>
          <p:nvPr/>
        </p:nvSpPr>
        <p:spPr>
          <a:xfrm>
            <a:off x="530943" y="4691725"/>
            <a:ext cx="3578941" cy="1477328"/>
          </a:xfrm>
          <a:prstGeom prst="rect">
            <a:avLst/>
          </a:prstGeom>
          <a:ln>
            <a:solidFill>
              <a:srgbClr val="1EB29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solidFill>
                  <a:srgbClr val="1EB291"/>
                </a:solidFill>
              </a:rPr>
              <a:t>Whole Exome Sequencing (WES)</a:t>
            </a:r>
          </a:p>
          <a:p>
            <a:r>
              <a:rPr lang="en-US" sz="1600" dirty="0">
                <a:solidFill>
                  <a:srgbClr val="1EB291"/>
                </a:solidFill>
              </a:rPr>
              <a:t>Clinical Exome Sequencing (CES)</a:t>
            </a:r>
          </a:p>
          <a:p>
            <a:r>
              <a:rPr lang="en-US" sz="1600" dirty="0">
                <a:solidFill>
                  <a:srgbClr val="1EB291"/>
                </a:solidFill>
              </a:rPr>
              <a:t>Germline variants Panel</a:t>
            </a:r>
          </a:p>
          <a:p>
            <a:r>
              <a:rPr lang="en-US" sz="1600" dirty="0">
                <a:solidFill>
                  <a:srgbClr val="1EB291"/>
                </a:solidFill>
              </a:rPr>
              <a:t>Liquid Biopsy Targeted Panel (</a:t>
            </a:r>
            <a:r>
              <a:rPr lang="en-US" sz="1600" dirty="0" err="1">
                <a:solidFill>
                  <a:srgbClr val="1EB291"/>
                </a:solidFill>
              </a:rPr>
              <a:t>ctDNA</a:t>
            </a:r>
            <a:r>
              <a:rPr lang="en-US" sz="1600" dirty="0">
                <a:solidFill>
                  <a:srgbClr val="1EB291"/>
                </a:solidFill>
              </a:rPr>
              <a:t>)</a:t>
            </a:r>
          </a:p>
          <a:p>
            <a:r>
              <a:rPr lang="en-US" sz="1600" dirty="0">
                <a:solidFill>
                  <a:srgbClr val="1EB291"/>
                </a:solidFill>
              </a:rPr>
              <a:t>DNA Methylation Sequencing</a:t>
            </a:r>
            <a:endParaRPr lang="en-US" sz="1600" dirty="0"/>
          </a:p>
        </p:txBody>
      </p:sp>
      <p:sp>
        <p:nvSpPr>
          <p:cNvPr id="30" name="Rectangle 29">
            <a:extLst>
              <a:ext uri="{FF2B5EF4-FFF2-40B4-BE49-F238E27FC236}">
                <a16:creationId xmlns:a16="http://schemas.microsoft.com/office/drawing/2014/main" id="{E8E7E932-7394-E3AA-DA1B-31EC79EEFFA2}"/>
              </a:ext>
            </a:extLst>
          </p:cNvPr>
          <p:cNvSpPr/>
          <p:nvPr/>
        </p:nvSpPr>
        <p:spPr>
          <a:xfrm>
            <a:off x="4257368" y="6169053"/>
            <a:ext cx="3770653" cy="41856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FFPE/ gDNA/ Fast frozen tissue </a:t>
            </a:r>
          </a:p>
        </p:txBody>
      </p:sp>
      <p:sp>
        <p:nvSpPr>
          <p:cNvPr id="31" name="Rectangle 30">
            <a:extLst>
              <a:ext uri="{FF2B5EF4-FFF2-40B4-BE49-F238E27FC236}">
                <a16:creationId xmlns:a16="http://schemas.microsoft.com/office/drawing/2014/main" id="{411F7C36-BA9F-4DCE-E8B7-986F2935FEC0}"/>
              </a:ext>
            </a:extLst>
          </p:cNvPr>
          <p:cNvSpPr/>
          <p:nvPr/>
        </p:nvSpPr>
        <p:spPr>
          <a:xfrm>
            <a:off x="4257368" y="4691725"/>
            <a:ext cx="3770653" cy="1477328"/>
          </a:xfrm>
          <a:prstGeom prst="rect">
            <a:avLst/>
          </a:prstGeom>
          <a:ln>
            <a:solidFill>
              <a:srgbClr val="1EB29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solidFill>
                  <a:srgbClr val="1EB291"/>
                </a:solidFill>
              </a:rPr>
              <a:t>Whole Exome Sequencing (WES)</a:t>
            </a:r>
          </a:p>
          <a:p>
            <a:r>
              <a:rPr lang="en-US" sz="1600" dirty="0">
                <a:solidFill>
                  <a:srgbClr val="1EB291"/>
                </a:solidFill>
              </a:rPr>
              <a:t>Clinical Exome Sequencing (CES)</a:t>
            </a:r>
          </a:p>
          <a:p>
            <a:r>
              <a:rPr lang="en-US" sz="1600" dirty="0">
                <a:solidFill>
                  <a:srgbClr val="1EB291"/>
                </a:solidFill>
              </a:rPr>
              <a:t>Germline/Somatic Variants Panel</a:t>
            </a:r>
          </a:p>
          <a:p>
            <a:r>
              <a:rPr lang="en-US" sz="1600" dirty="0">
                <a:solidFill>
                  <a:srgbClr val="1EB291"/>
                </a:solidFill>
              </a:rPr>
              <a:t>Pan Cancer</a:t>
            </a:r>
            <a:br>
              <a:rPr lang="en-US" sz="1600" dirty="0">
                <a:solidFill>
                  <a:srgbClr val="1EB291"/>
                </a:solidFill>
              </a:rPr>
            </a:br>
            <a:r>
              <a:rPr lang="en-US" sz="1600" dirty="0">
                <a:solidFill>
                  <a:srgbClr val="1EB291"/>
                </a:solidFill>
              </a:rPr>
              <a:t>(Large number gene panel)</a:t>
            </a:r>
          </a:p>
          <a:p>
            <a:r>
              <a:rPr lang="en-US" sz="1600" dirty="0">
                <a:solidFill>
                  <a:srgbClr val="1EB291"/>
                </a:solidFill>
              </a:rPr>
              <a:t>RNA panel</a:t>
            </a:r>
          </a:p>
        </p:txBody>
      </p:sp>
      <p:sp>
        <p:nvSpPr>
          <p:cNvPr id="32" name="Rectangle 31">
            <a:extLst>
              <a:ext uri="{FF2B5EF4-FFF2-40B4-BE49-F238E27FC236}">
                <a16:creationId xmlns:a16="http://schemas.microsoft.com/office/drawing/2014/main" id="{0AF98315-8072-0182-BB1F-239CB882C920}"/>
              </a:ext>
            </a:extLst>
          </p:cNvPr>
          <p:cNvSpPr/>
          <p:nvPr/>
        </p:nvSpPr>
        <p:spPr>
          <a:xfrm>
            <a:off x="8303344" y="6169053"/>
            <a:ext cx="3210230" cy="41856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ctDNA</a:t>
            </a:r>
            <a:endParaRPr lang="en-US" dirty="0"/>
          </a:p>
        </p:txBody>
      </p:sp>
      <p:sp>
        <p:nvSpPr>
          <p:cNvPr id="33" name="Rectangle 32">
            <a:extLst>
              <a:ext uri="{FF2B5EF4-FFF2-40B4-BE49-F238E27FC236}">
                <a16:creationId xmlns:a16="http://schemas.microsoft.com/office/drawing/2014/main" id="{4F8B00D9-3D6E-F660-2EA8-DED724749801}"/>
              </a:ext>
            </a:extLst>
          </p:cNvPr>
          <p:cNvSpPr/>
          <p:nvPr/>
        </p:nvSpPr>
        <p:spPr>
          <a:xfrm>
            <a:off x="8303344" y="4691725"/>
            <a:ext cx="3210230" cy="1477328"/>
          </a:xfrm>
          <a:prstGeom prst="rect">
            <a:avLst/>
          </a:prstGeom>
          <a:ln>
            <a:solidFill>
              <a:srgbClr val="1EB291"/>
            </a:solidFill>
          </a:ln>
        </p:spPr>
        <p:style>
          <a:lnRef idx="2">
            <a:schemeClr val="accent6"/>
          </a:lnRef>
          <a:fillRef idx="1">
            <a:schemeClr val="lt1"/>
          </a:fillRef>
          <a:effectRef idx="0">
            <a:schemeClr val="accent6"/>
          </a:effectRef>
          <a:fontRef idx="minor">
            <a:schemeClr val="dk1"/>
          </a:fontRef>
        </p:style>
        <p:txBody>
          <a:bodyPr rtlCol="0" anchor="ctr"/>
          <a:lstStyle/>
          <a:p>
            <a:r>
              <a:rPr lang="en-US" sz="1600" dirty="0">
                <a:solidFill>
                  <a:srgbClr val="1EB291"/>
                </a:solidFill>
              </a:rPr>
              <a:t>MRD panel</a:t>
            </a:r>
            <a:br>
              <a:rPr lang="en-US" sz="1600" dirty="0">
                <a:solidFill>
                  <a:srgbClr val="1EB291"/>
                </a:solidFill>
              </a:rPr>
            </a:br>
            <a:r>
              <a:rPr lang="en-US" sz="1600" dirty="0">
                <a:solidFill>
                  <a:srgbClr val="1EB291"/>
                </a:solidFill>
              </a:rPr>
              <a:t>(</a:t>
            </a:r>
            <a:r>
              <a:rPr lang="en-US" sz="1600" dirty="0" err="1">
                <a:solidFill>
                  <a:srgbClr val="1EB291"/>
                </a:solidFill>
              </a:rPr>
              <a:t>Xác</a:t>
            </a:r>
            <a:r>
              <a:rPr lang="en-US" sz="1600" dirty="0">
                <a:solidFill>
                  <a:srgbClr val="1EB291"/>
                </a:solidFill>
              </a:rPr>
              <a:t> </a:t>
            </a:r>
            <a:r>
              <a:rPr lang="en-US" sz="1600" dirty="0" err="1">
                <a:solidFill>
                  <a:srgbClr val="1EB291"/>
                </a:solidFill>
              </a:rPr>
              <a:t>định</a:t>
            </a:r>
            <a:r>
              <a:rPr lang="en-US" sz="1600" dirty="0">
                <a:solidFill>
                  <a:srgbClr val="1EB291"/>
                </a:solidFill>
              </a:rPr>
              <a:t> </a:t>
            </a:r>
            <a:r>
              <a:rPr lang="en-US" sz="1600" dirty="0" err="1">
                <a:solidFill>
                  <a:srgbClr val="1EB291"/>
                </a:solidFill>
              </a:rPr>
              <a:t>tồn</a:t>
            </a:r>
            <a:r>
              <a:rPr lang="en-US" sz="1600" dirty="0">
                <a:solidFill>
                  <a:srgbClr val="1EB291"/>
                </a:solidFill>
              </a:rPr>
              <a:t> </a:t>
            </a:r>
            <a:r>
              <a:rPr lang="en-US" sz="1600" dirty="0" err="1">
                <a:solidFill>
                  <a:srgbClr val="1EB291"/>
                </a:solidFill>
              </a:rPr>
              <a:t>dư</a:t>
            </a:r>
            <a:r>
              <a:rPr lang="en-US" sz="1600" dirty="0">
                <a:solidFill>
                  <a:srgbClr val="1EB291"/>
                </a:solidFill>
              </a:rPr>
              <a:t> </a:t>
            </a:r>
            <a:r>
              <a:rPr lang="en-US" sz="1600" dirty="0" err="1">
                <a:solidFill>
                  <a:srgbClr val="1EB291"/>
                </a:solidFill>
              </a:rPr>
              <a:t>tối</a:t>
            </a:r>
            <a:r>
              <a:rPr lang="en-US" sz="1600" dirty="0">
                <a:solidFill>
                  <a:srgbClr val="1EB291"/>
                </a:solidFill>
              </a:rPr>
              <a:t> </a:t>
            </a:r>
            <a:r>
              <a:rPr lang="en-US" sz="1600" dirty="0" err="1">
                <a:solidFill>
                  <a:srgbClr val="1EB291"/>
                </a:solidFill>
              </a:rPr>
              <a:t>thiểu</a:t>
            </a:r>
            <a:r>
              <a:rPr lang="en-US" sz="1600" dirty="0">
                <a:solidFill>
                  <a:srgbClr val="1EB291"/>
                </a:solidFill>
              </a:rPr>
              <a:t>)</a:t>
            </a:r>
          </a:p>
        </p:txBody>
      </p:sp>
    </p:spTree>
    <p:extLst>
      <p:ext uri="{BB962C8B-B14F-4D97-AF65-F5344CB8AC3E}">
        <p14:creationId xmlns:p14="http://schemas.microsoft.com/office/powerpoint/2010/main" val="2686550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application&#10;&#10;Description automatically generated">
            <a:extLst>
              <a:ext uri="{FF2B5EF4-FFF2-40B4-BE49-F238E27FC236}">
                <a16:creationId xmlns:a16="http://schemas.microsoft.com/office/drawing/2014/main" id="{D2243EE0-DAD0-399D-FB8F-AFEBAFFFB3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7681" y="6408728"/>
            <a:ext cx="2708795" cy="394293"/>
          </a:xfrm>
          <a:prstGeom prst="rect">
            <a:avLst/>
          </a:prstGeom>
        </p:spPr>
      </p:pic>
      <p:sp>
        <p:nvSpPr>
          <p:cNvPr id="50" name="TextBox 49">
            <a:extLst>
              <a:ext uri="{FF2B5EF4-FFF2-40B4-BE49-F238E27FC236}">
                <a16:creationId xmlns:a16="http://schemas.microsoft.com/office/drawing/2014/main" id="{F883512D-5500-24E8-61E0-3D04CD61E588}"/>
              </a:ext>
            </a:extLst>
          </p:cNvPr>
          <p:cNvSpPr txBox="1"/>
          <p:nvPr/>
        </p:nvSpPr>
        <p:spPr>
          <a:xfrm>
            <a:off x="392152" y="35459"/>
            <a:ext cx="7389202" cy="477054"/>
          </a:xfrm>
          <a:prstGeom prst="rect">
            <a:avLst/>
          </a:prstGeom>
          <a:noFill/>
        </p:spPr>
        <p:txBody>
          <a:bodyPr wrap="none" rtlCol="0">
            <a:spAutoFit/>
          </a:bodyPr>
          <a:lstStyle>
            <a:defPPr>
              <a:defRPr lang="en-US"/>
            </a:defPPr>
            <a:lvl1pPr>
              <a:defRPr sz="2500" b="1">
                <a:solidFill>
                  <a:srgbClr val="00A886"/>
                </a:solidFill>
                <a:effectLst>
                  <a:outerShdw blurRad="38100" dist="38100" dir="2700000" algn="tl" rotWithShape="0">
                    <a:srgbClr val="00B050">
                      <a:alpha val="39000"/>
                    </a:srgbClr>
                  </a:outerShdw>
                </a:effectLst>
                <a:latin typeface="Arial" panose="020B0604020202020204" pitchFamily="34" charset="0"/>
                <a:cs typeface="Arial" panose="020B0604020202020204" pitchFamily="34" charset="0"/>
              </a:defRPr>
            </a:lvl1pPr>
          </a:lstStyle>
          <a:p>
            <a:r>
              <a:rPr lang="en-US" dirty="0"/>
              <a:t>QUY TRÌNH ỨNG DỤNG NGS TRONG UNG THƯ</a:t>
            </a:r>
            <a:endParaRPr lang="vi-VN" baseline="30000" dirty="0"/>
          </a:p>
        </p:txBody>
      </p:sp>
      <p:grpSp>
        <p:nvGrpSpPr>
          <p:cNvPr id="27" name="Group 26">
            <a:extLst>
              <a:ext uri="{FF2B5EF4-FFF2-40B4-BE49-F238E27FC236}">
                <a16:creationId xmlns:a16="http://schemas.microsoft.com/office/drawing/2014/main" id="{9AF12E17-A6C2-4170-8FA2-56DBC8714D6A}"/>
              </a:ext>
            </a:extLst>
          </p:cNvPr>
          <p:cNvGrpSpPr/>
          <p:nvPr/>
        </p:nvGrpSpPr>
        <p:grpSpPr>
          <a:xfrm>
            <a:off x="0" y="2191047"/>
            <a:ext cx="11863844" cy="3964243"/>
            <a:chOff x="0" y="2191047"/>
            <a:chExt cx="11863844" cy="3964243"/>
          </a:xfrm>
        </p:grpSpPr>
        <p:pic>
          <p:nvPicPr>
            <p:cNvPr id="23" name="Picture 22">
              <a:extLst>
                <a:ext uri="{FF2B5EF4-FFF2-40B4-BE49-F238E27FC236}">
                  <a16:creationId xmlns:a16="http://schemas.microsoft.com/office/drawing/2014/main" id="{07400212-E7E4-4723-8421-5401A1D13E04}"/>
                </a:ext>
              </a:extLst>
            </p:cNvPr>
            <p:cNvPicPr>
              <a:picLocks noChangeAspect="1"/>
            </p:cNvPicPr>
            <p:nvPr/>
          </p:nvPicPr>
          <p:blipFill>
            <a:blip r:embed="rId4"/>
            <a:stretch>
              <a:fillRect/>
            </a:stretch>
          </p:blipFill>
          <p:spPr>
            <a:xfrm>
              <a:off x="0" y="4903105"/>
              <a:ext cx="11863844" cy="371888"/>
            </a:xfrm>
            <a:prstGeom prst="rect">
              <a:avLst/>
            </a:prstGeom>
          </p:spPr>
        </p:pic>
        <p:grpSp>
          <p:nvGrpSpPr>
            <p:cNvPr id="26" name="Group 25">
              <a:extLst>
                <a:ext uri="{FF2B5EF4-FFF2-40B4-BE49-F238E27FC236}">
                  <a16:creationId xmlns:a16="http://schemas.microsoft.com/office/drawing/2014/main" id="{B0FAA58B-DC49-2E6B-861D-2CA4046551E3}"/>
                </a:ext>
              </a:extLst>
            </p:cNvPr>
            <p:cNvGrpSpPr/>
            <p:nvPr/>
          </p:nvGrpSpPr>
          <p:grpSpPr>
            <a:xfrm>
              <a:off x="943457" y="2191047"/>
              <a:ext cx="10634048" cy="3964243"/>
              <a:chOff x="943457" y="2191047"/>
              <a:chExt cx="10634048" cy="3964243"/>
            </a:xfrm>
          </p:grpSpPr>
          <p:grpSp>
            <p:nvGrpSpPr>
              <p:cNvPr id="30" name="Group 29">
                <a:extLst>
                  <a:ext uri="{FF2B5EF4-FFF2-40B4-BE49-F238E27FC236}">
                    <a16:creationId xmlns:a16="http://schemas.microsoft.com/office/drawing/2014/main" id="{16B84663-C39B-85B5-817E-6F653F034D3D}"/>
                  </a:ext>
                </a:extLst>
              </p:cNvPr>
              <p:cNvGrpSpPr/>
              <p:nvPr/>
            </p:nvGrpSpPr>
            <p:grpSpPr>
              <a:xfrm>
                <a:off x="943457" y="2191047"/>
                <a:ext cx="10305086" cy="3964243"/>
                <a:chOff x="914479" y="2195879"/>
                <a:chExt cx="10305086" cy="3964243"/>
              </a:xfrm>
            </p:grpSpPr>
            <p:sp>
              <p:nvSpPr>
                <p:cNvPr id="2" name="TextBox 1">
                  <a:extLst>
                    <a:ext uri="{FF2B5EF4-FFF2-40B4-BE49-F238E27FC236}">
                      <a16:creationId xmlns:a16="http://schemas.microsoft.com/office/drawing/2014/main" id="{A4C6A127-A8EA-4B23-1E96-4CF5F221C993}"/>
                    </a:ext>
                  </a:extLst>
                </p:cNvPr>
                <p:cNvSpPr txBox="1"/>
                <p:nvPr/>
              </p:nvSpPr>
              <p:spPr>
                <a:xfrm>
                  <a:off x="1243082" y="5463851"/>
                  <a:ext cx="1279365" cy="323165"/>
                </a:xfrm>
                <a:prstGeom prst="rect">
                  <a:avLst/>
                </a:prstGeom>
                <a:noFill/>
              </p:spPr>
              <p:txBody>
                <a:bodyPr wrap="square" rtlCol="0">
                  <a:spAutoFit/>
                </a:bodyPr>
                <a:lstStyle/>
                <a:p>
                  <a:r>
                    <a:rPr lang="vi-VN" sz="1500" dirty="0">
                      <a:latin typeface="Arial" panose="020B0604020202020204" pitchFamily="34" charset="0"/>
                      <a:cs typeface="Arial" panose="020B0604020202020204" pitchFamily="34" charset="0"/>
                    </a:rPr>
                    <a:t>0.5-1 h </a:t>
                  </a:r>
                  <a:endParaRPr lang="en-US" sz="15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9D6E9EE-4408-2E3C-4238-B1BD4FFFC4B4}"/>
                    </a:ext>
                  </a:extLst>
                </p:cNvPr>
                <p:cNvSpPr txBox="1"/>
                <p:nvPr/>
              </p:nvSpPr>
              <p:spPr>
                <a:xfrm>
                  <a:off x="3625375" y="5369468"/>
                  <a:ext cx="2470625" cy="553998"/>
                </a:xfrm>
                <a:prstGeom prst="rect">
                  <a:avLst/>
                </a:prstGeom>
                <a:noFill/>
              </p:spPr>
              <p:txBody>
                <a:bodyPr wrap="square" rtlCol="0">
                  <a:spAutoFit/>
                </a:bodyPr>
                <a:lstStyle/>
                <a:p>
                  <a:r>
                    <a:rPr lang="en-US" sz="1500" dirty="0" err="1">
                      <a:latin typeface="Arial" panose="020B0604020202020204" pitchFamily="34" charset="0"/>
                      <a:cs typeface="Arial" panose="020B0604020202020204" pitchFamily="34" charset="0"/>
                    </a:rPr>
                    <a:t>Chuẩn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bị</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mẫu</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tự</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động</a:t>
                  </a:r>
                  <a:r>
                    <a:rPr lang="en-US" sz="1500" dirty="0">
                      <a:latin typeface="Arial" panose="020B0604020202020204" pitchFamily="34" charset="0"/>
                      <a:cs typeface="Arial" panose="020B0604020202020204" pitchFamily="34" charset="0"/>
                    </a:rPr>
                    <a:t>: </a:t>
                  </a:r>
                  <a:r>
                    <a:rPr lang="vi-VN" sz="1500" dirty="0">
                      <a:latin typeface="Arial" panose="020B0604020202020204" pitchFamily="34" charset="0"/>
                      <a:cs typeface="Arial" panose="020B0604020202020204" pitchFamily="34" charset="0"/>
                    </a:rPr>
                    <a:t>6 h</a:t>
                  </a:r>
                  <a:endParaRPr lang="en-US" sz="1500" dirty="0">
                    <a:latin typeface="Arial" panose="020B0604020202020204" pitchFamily="34" charset="0"/>
                    <a:cs typeface="Arial" panose="020B0604020202020204" pitchFamily="34" charset="0"/>
                  </a:endParaRPr>
                </a:p>
                <a:p>
                  <a:r>
                    <a:rPr lang="en-US" sz="1500" dirty="0" err="1">
                      <a:latin typeface="Arial" panose="020B0604020202020204" pitchFamily="34" charset="0"/>
                      <a:cs typeface="Arial" panose="020B0604020202020204" pitchFamily="34" charset="0"/>
                    </a:rPr>
                    <a:t>Chuẩn</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bị</a:t>
                  </a:r>
                  <a:r>
                    <a:rPr lang="en-US" sz="1500" dirty="0">
                      <a:latin typeface="Arial" panose="020B0604020202020204" pitchFamily="34" charset="0"/>
                      <a:cs typeface="Arial" panose="020B0604020202020204" pitchFamily="34" charset="0"/>
                    </a:rPr>
                    <a:t> </a:t>
                  </a:r>
                  <a:r>
                    <a:rPr lang="en-US" sz="1500" dirty="0" err="1">
                      <a:latin typeface="Arial" panose="020B0604020202020204" pitchFamily="34" charset="0"/>
                      <a:cs typeface="Arial" panose="020B0604020202020204" pitchFamily="34" charset="0"/>
                    </a:rPr>
                    <a:t>tay</a:t>
                  </a:r>
                  <a:r>
                    <a:rPr lang="en-US" sz="1500" dirty="0">
                      <a:latin typeface="Arial" panose="020B0604020202020204" pitchFamily="34" charset="0"/>
                      <a:cs typeface="Arial" panose="020B0604020202020204" pitchFamily="34" charset="0"/>
                    </a:rPr>
                    <a:t>: 10h</a:t>
                  </a:r>
                  <a:r>
                    <a:rPr lang="vi-VN" sz="1500" dirty="0">
                      <a:latin typeface="Arial" panose="020B0604020202020204" pitchFamily="34" charset="0"/>
                      <a:cs typeface="Arial" panose="020B0604020202020204" pitchFamily="34" charset="0"/>
                    </a:rPr>
                    <a:t> </a:t>
                  </a:r>
                  <a:endParaRPr lang="en-US" sz="15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8A28D0F1-27AA-FCF3-EBBA-1160BF24B72F}"/>
                    </a:ext>
                  </a:extLst>
                </p:cNvPr>
                <p:cNvSpPr txBox="1"/>
                <p:nvPr/>
              </p:nvSpPr>
              <p:spPr>
                <a:xfrm>
                  <a:off x="6985782" y="5375292"/>
                  <a:ext cx="2602718" cy="784830"/>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DNBSEQ-G99: </a:t>
                  </a:r>
                  <a:r>
                    <a:rPr lang="vi-VN" sz="1500" dirty="0">
                      <a:latin typeface="Arial" panose="020B0604020202020204" pitchFamily="34" charset="0"/>
                      <a:cs typeface="Arial" panose="020B0604020202020204" pitchFamily="34" charset="0"/>
                    </a:rPr>
                    <a:t>12 h</a:t>
                  </a:r>
                  <a:endParaRPr lang="en-US" sz="1500" dirty="0">
                    <a:latin typeface="Arial" panose="020B0604020202020204" pitchFamily="34" charset="0"/>
                    <a:cs typeface="Arial" panose="020B0604020202020204" pitchFamily="34" charset="0"/>
                  </a:endParaRPr>
                </a:p>
                <a:p>
                  <a:r>
                    <a:rPr lang="en-US" sz="1500" dirty="0">
                      <a:latin typeface="Arial" panose="020B0604020202020204" pitchFamily="34" charset="0"/>
                      <a:cs typeface="Arial" panose="020B0604020202020204" pitchFamily="34" charset="0"/>
                    </a:rPr>
                    <a:t>DNBSEQ-G50: (FCS: 28h, FCL: 40h)</a:t>
                  </a:r>
                  <a:r>
                    <a:rPr lang="vi-VN" sz="1500" dirty="0">
                      <a:latin typeface="Arial" panose="020B0604020202020204" pitchFamily="34" charset="0"/>
                      <a:cs typeface="Arial" panose="020B0604020202020204" pitchFamily="34" charset="0"/>
                    </a:rPr>
                    <a:t> </a:t>
                  </a:r>
                  <a:endParaRPr lang="en-US" sz="1500"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7A6DEFB1-08CC-159F-3DCE-D97992789A69}"/>
                    </a:ext>
                  </a:extLst>
                </p:cNvPr>
                <p:cNvSpPr txBox="1"/>
                <p:nvPr/>
              </p:nvSpPr>
              <p:spPr>
                <a:xfrm>
                  <a:off x="9788437" y="5511959"/>
                  <a:ext cx="1279365" cy="323165"/>
                </a:xfrm>
                <a:prstGeom prst="rect">
                  <a:avLst/>
                </a:prstGeom>
                <a:noFill/>
              </p:spPr>
              <p:txBody>
                <a:bodyPr wrap="square" rtlCol="0">
                  <a:spAutoFit/>
                </a:bodyPr>
                <a:lstStyle/>
                <a:p>
                  <a:r>
                    <a:rPr lang="en-US" sz="1500" dirty="0">
                      <a:latin typeface="Arial" panose="020B0604020202020204" pitchFamily="34" charset="0"/>
                      <a:cs typeface="Arial" panose="020B0604020202020204" pitchFamily="34" charset="0"/>
                    </a:rPr>
                    <a:t>5</a:t>
                  </a:r>
                  <a:r>
                    <a:rPr lang="vi-VN" sz="1500" dirty="0">
                      <a:latin typeface="Arial" panose="020B0604020202020204" pitchFamily="34" charset="0"/>
                      <a:cs typeface="Arial" panose="020B0604020202020204" pitchFamily="34" charset="0"/>
                    </a:rPr>
                    <a:t>h</a:t>
                  </a:r>
                  <a:r>
                    <a:rPr lang="en-US" sz="1500" dirty="0">
                      <a:latin typeface="Arial" panose="020B0604020202020204" pitchFamily="34" charset="0"/>
                      <a:cs typeface="Arial" panose="020B0604020202020204" pitchFamily="34" charset="0"/>
                    </a:rPr>
                    <a:t> -7h</a:t>
                  </a:r>
                  <a:r>
                    <a:rPr lang="vi-VN" sz="1500" dirty="0">
                      <a:latin typeface="Arial" panose="020B0604020202020204" pitchFamily="34" charset="0"/>
                      <a:cs typeface="Arial" panose="020B0604020202020204" pitchFamily="34" charset="0"/>
                    </a:rPr>
                    <a:t> </a:t>
                  </a:r>
                  <a:endParaRPr lang="en-US" sz="15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64DA3F80-5AF9-0A7A-2302-C7CB3485FE69}"/>
                    </a:ext>
                  </a:extLst>
                </p:cNvPr>
                <p:cNvSpPr txBox="1"/>
                <p:nvPr/>
              </p:nvSpPr>
              <p:spPr>
                <a:xfrm>
                  <a:off x="3637245" y="2240418"/>
                  <a:ext cx="2053589" cy="369332"/>
                </a:xfrm>
                <a:prstGeom prst="rect">
                  <a:avLst/>
                </a:prstGeom>
                <a:noFill/>
              </p:spPr>
              <p:txBody>
                <a:bodyPr wrap="square" rtlCol="0">
                  <a:spAutoFit/>
                </a:bodyPr>
                <a:lstStyle/>
                <a:p>
                  <a:pPr algn="ctr"/>
                  <a:r>
                    <a:rPr lang="vi-VN" dirty="0">
                      <a:latin typeface="Arial" panose="020B0604020202020204" pitchFamily="34" charset="0"/>
                      <a:cs typeface="Arial" panose="020B0604020202020204" pitchFamily="34" charset="0"/>
                    </a:rPr>
                    <a:t>Chuẩn bị </a:t>
                  </a:r>
                  <a:r>
                    <a:rPr lang="en-US" dirty="0" err="1">
                      <a:latin typeface="Arial" panose="020B0604020202020204" pitchFamily="34" charset="0"/>
                      <a:cs typeface="Arial" panose="020B0604020202020204" pitchFamily="34" charset="0"/>
                    </a:rPr>
                    <a:t>thư</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viện</a:t>
                  </a:r>
                  <a:endParaRPr lang="en-US"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D791BCC-7B44-C6CD-0527-50D2C5D4E3AA}"/>
                    </a:ext>
                  </a:extLst>
                </p:cNvPr>
                <p:cNvSpPr txBox="1"/>
                <p:nvPr/>
              </p:nvSpPr>
              <p:spPr>
                <a:xfrm>
                  <a:off x="1154182" y="2195879"/>
                  <a:ext cx="1748790" cy="646331"/>
                </a:xfrm>
                <a:prstGeom prst="rect">
                  <a:avLst/>
                </a:prstGeom>
                <a:noFill/>
              </p:spPr>
              <p:txBody>
                <a:bodyPr wrap="square" rtlCol="0">
                  <a:spAutoFit/>
                </a:bodyPr>
                <a:lstStyle/>
                <a:p>
                  <a:r>
                    <a:rPr lang="vi-VN" dirty="0">
                      <a:latin typeface="Arial" panose="020B0604020202020204" pitchFamily="34" charset="0"/>
                      <a:cs typeface="Arial" panose="020B0604020202020204" pitchFamily="34" charset="0"/>
                    </a:rPr>
                    <a:t>Tách chiết DNA/RNA</a:t>
                  </a: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C2F20B3A-A295-DC36-706F-66D92E29091B}"/>
                    </a:ext>
                  </a:extLst>
                </p:cNvPr>
                <p:cNvSpPr txBox="1"/>
                <p:nvPr/>
              </p:nvSpPr>
              <p:spPr>
                <a:xfrm>
                  <a:off x="6872197" y="2233545"/>
                  <a:ext cx="1748790" cy="369332"/>
                </a:xfrm>
                <a:prstGeom prst="rect">
                  <a:avLst/>
                </a:prstGeom>
                <a:noFill/>
              </p:spPr>
              <p:txBody>
                <a:bodyPr wrap="square" rtlCol="0">
                  <a:spAutoFit/>
                </a:bodyPr>
                <a:lstStyle/>
                <a:p>
                  <a:pPr algn="ctr"/>
                  <a:r>
                    <a:rPr lang="vi-VN" dirty="0">
                      <a:latin typeface="Arial" panose="020B0604020202020204" pitchFamily="34" charset="0"/>
                      <a:cs typeface="Arial" panose="020B0604020202020204" pitchFamily="34" charset="0"/>
                    </a:rPr>
                    <a:t>Giải trình tự </a:t>
                  </a:r>
                  <a:endParaRPr lang="en-US"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5DF312C7-37FD-CD8D-F1F0-D7253BC96536}"/>
                    </a:ext>
                  </a:extLst>
                </p:cNvPr>
                <p:cNvSpPr txBox="1"/>
                <p:nvPr/>
              </p:nvSpPr>
              <p:spPr>
                <a:xfrm>
                  <a:off x="9165976" y="2220798"/>
                  <a:ext cx="2053589" cy="369332"/>
                </a:xfrm>
                <a:prstGeom prst="rect">
                  <a:avLst/>
                </a:prstGeom>
                <a:noFill/>
              </p:spPr>
              <p:txBody>
                <a:bodyPr wrap="square" rtlCol="0">
                  <a:spAutoFit/>
                </a:bodyPr>
                <a:lstStyle/>
                <a:p>
                  <a:pPr algn="ctr"/>
                  <a:r>
                    <a:rPr lang="vi-VN" dirty="0">
                      <a:latin typeface="Arial" panose="020B0604020202020204" pitchFamily="34" charset="0"/>
                      <a:cs typeface="Arial" panose="020B0604020202020204" pitchFamily="34" charset="0"/>
                    </a:rPr>
                    <a:t>Phân tích kết quả</a:t>
                  </a:r>
                  <a:endParaRPr lang="en-US" dirty="0">
                    <a:latin typeface="Arial" panose="020B0604020202020204" pitchFamily="34" charset="0"/>
                    <a:cs typeface="Arial" panose="020B0604020202020204" pitchFamily="34" charset="0"/>
                  </a:endParaRPr>
                </a:p>
              </p:txBody>
            </p:sp>
            <p:pic>
              <p:nvPicPr>
                <p:cNvPr id="14" name="Picture 13">
                  <a:extLst>
                    <a:ext uri="{FF2B5EF4-FFF2-40B4-BE49-F238E27FC236}">
                      <a16:creationId xmlns:a16="http://schemas.microsoft.com/office/drawing/2014/main" id="{DD21D840-969D-D619-3DDA-161C73BDE141}"/>
                    </a:ext>
                  </a:extLst>
                </p:cNvPr>
                <p:cNvPicPr>
                  <a:picLocks noChangeAspect="1"/>
                </p:cNvPicPr>
                <p:nvPr/>
              </p:nvPicPr>
              <p:blipFill>
                <a:blip r:embed="rId5"/>
                <a:stretch>
                  <a:fillRect/>
                </a:stretch>
              </p:blipFill>
              <p:spPr>
                <a:xfrm>
                  <a:off x="914479" y="2817486"/>
                  <a:ext cx="10034886" cy="646232"/>
                </a:xfrm>
                <a:prstGeom prst="rect">
                  <a:avLst/>
                </a:prstGeom>
              </p:spPr>
            </p:pic>
            <p:sp>
              <p:nvSpPr>
                <p:cNvPr id="15" name="Rectangle: Rounded Corners 14">
                  <a:extLst>
                    <a:ext uri="{FF2B5EF4-FFF2-40B4-BE49-F238E27FC236}">
                      <a16:creationId xmlns:a16="http://schemas.microsoft.com/office/drawing/2014/main" id="{FCDCE1ED-0F5F-4FF6-591B-865D7889A1C8}"/>
                    </a:ext>
                  </a:extLst>
                </p:cNvPr>
                <p:cNvSpPr/>
                <p:nvPr/>
              </p:nvSpPr>
              <p:spPr>
                <a:xfrm>
                  <a:off x="914479" y="3561904"/>
                  <a:ext cx="1816100" cy="556947"/>
                </a:xfrm>
                <a:prstGeom prst="roundRect">
                  <a:avLst/>
                </a:prstGeom>
                <a:solidFill>
                  <a:srgbClr val="00A19A"/>
                </a:solidFill>
                <a:ln>
                  <a:solidFill>
                    <a:srgbClr val="00A1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0D2F06A0-7AF9-2DCD-DD84-D051A666CA1E}"/>
                    </a:ext>
                  </a:extLst>
                </p:cNvPr>
                <p:cNvSpPr txBox="1"/>
                <p:nvPr/>
              </p:nvSpPr>
              <p:spPr>
                <a:xfrm>
                  <a:off x="1114854" y="3626490"/>
                  <a:ext cx="1487497" cy="492443"/>
                </a:xfrm>
                <a:prstGeom prst="rect">
                  <a:avLst/>
                </a:prstGeom>
                <a:noFill/>
              </p:spPr>
              <p:txBody>
                <a:bodyPr wrap="square" rtlCol="0">
                  <a:spAutoFit/>
                </a:bodyPr>
                <a:lstStyle/>
                <a:p>
                  <a:r>
                    <a:rPr lang="en-US" sz="1300" dirty="0" err="1">
                      <a:solidFill>
                        <a:schemeClr val="bg1"/>
                      </a:solidFill>
                      <a:latin typeface="Arial" panose="020B0604020202020204" pitchFamily="34" charset="0"/>
                      <a:cs typeface="Arial" panose="020B0604020202020204" pitchFamily="34" charset="0"/>
                    </a:rPr>
                    <a:t>Máu</a:t>
                  </a:r>
                  <a:r>
                    <a:rPr lang="en-US" sz="1300" dirty="0">
                      <a:solidFill>
                        <a:schemeClr val="bg1"/>
                      </a:solidFill>
                      <a:latin typeface="Arial" panose="020B0604020202020204" pitchFamily="34" charset="0"/>
                      <a:cs typeface="Arial" panose="020B0604020202020204" pitchFamily="34" charset="0"/>
                    </a:rPr>
                    <a:t>, FFPE (</a:t>
                  </a:r>
                  <a:r>
                    <a:rPr lang="en-US" sz="1300" dirty="0" err="1">
                      <a:solidFill>
                        <a:schemeClr val="bg1"/>
                      </a:solidFill>
                      <a:latin typeface="Arial" panose="020B0604020202020204" pitchFamily="34" charset="0"/>
                      <a:cs typeface="Arial" panose="020B0604020202020204" pitchFamily="34" charset="0"/>
                    </a:rPr>
                    <a:t>mô</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khối</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nến</a:t>
                  </a:r>
                  <a:r>
                    <a:rPr lang="en-US" sz="1300" dirty="0">
                      <a:solidFill>
                        <a:schemeClr val="bg1"/>
                      </a:solidFill>
                      <a:latin typeface="Arial" panose="020B0604020202020204" pitchFamily="34" charset="0"/>
                      <a:cs typeface="Arial" panose="020B0604020202020204" pitchFamily="34" charset="0"/>
                    </a:rPr>
                    <a:t>/</a:t>
                  </a:r>
                  <a:r>
                    <a:rPr lang="en-US" sz="1300" dirty="0" err="1">
                      <a:solidFill>
                        <a:schemeClr val="bg1"/>
                      </a:solidFill>
                      <a:latin typeface="Arial" panose="020B0604020202020204" pitchFamily="34" charset="0"/>
                      <a:cs typeface="Arial" panose="020B0604020202020204" pitchFamily="34" charset="0"/>
                    </a:rPr>
                    <a:t>mô</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đặc</a:t>
                  </a:r>
                  <a:r>
                    <a:rPr lang="en-US" sz="1300" dirty="0">
                      <a:solidFill>
                        <a:schemeClr val="bg1"/>
                      </a:solidFill>
                      <a:latin typeface="Arial" panose="020B0604020202020204" pitchFamily="34" charset="0"/>
                      <a:cs typeface="Arial" panose="020B0604020202020204" pitchFamily="34" charset="0"/>
                    </a:rPr>
                    <a:t>)</a:t>
                  </a:r>
                </a:p>
              </p:txBody>
            </p:sp>
            <p:sp>
              <p:nvSpPr>
                <p:cNvPr id="17" name="Rectangle: Rounded Corners 16">
                  <a:extLst>
                    <a:ext uri="{FF2B5EF4-FFF2-40B4-BE49-F238E27FC236}">
                      <a16:creationId xmlns:a16="http://schemas.microsoft.com/office/drawing/2014/main" id="{592663A7-7079-9C29-DA4E-1BD0B67B21BC}"/>
                    </a:ext>
                  </a:extLst>
                </p:cNvPr>
                <p:cNvSpPr/>
                <p:nvPr/>
              </p:nvSpPr>
              <p:spPr>
                <a:xfrm>
                  <a:off x="3170019" y="3578815"/>
                  <a:ext cx="3376323" cy="952482"/>
                </a:xfrm>
                <a:prstGeom prst="roundRect">
                  <a:avLst/>
                </a:prstGeom>
                <a:solidFill>
                  <a:srgbClr val="00A19A"/>
                </a:solidFill>
                <a:ln>
                  <a:solidFill>
                    <a:srgbClr val="00A1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2E19E741-D58B-1856-A584-AB34D4981594}"/>
                    </a:ext>
                  </a:extLst>
                </p:cNvPr>
                <p:cNvSpPr txBox="1"/>
                <p:nvPr/>
              </p:nvSpPr>
              <p:spPr>
                <a:xfrm>
                  <a:off x="3272957" y="3694223"/>
                  <a:ext cx="3376323" cy="692497"/>
                </a:xfrm>
                <a:prstGeom prst="rect">
                  <a:avLst/>
                </a:prstGeom>
                <a:noFill/>
              </p:spPr>
              <p:txBody>
                <a:bodyPr wrap="square" rtlCol="0">
                  <a:spAutoFit/>
                </a:bodyPr>
                <a:lstStyle/>
                <a:p>
                  <a:pPr marL="285750" indent="-285750">
                    <a:buFont typeface="Arial" panose="020B0604020202020204" pitchFamily="34" charset="0"/>
                    <a:buChar char="•"/>
                  </a:pPr>
                  <a:r>
                    <a:rPr lang="en-US" sz="1300" dirty="0" err="1">
                      <a:solidFill>
                        <a:schemeClr val="bg1"/>
                      </a:solidFill>
                      <a:latin typeface="Arial" panose="020B0604020202020204" pitchFamily="34" charset="0"/>
                      <a:cs typeface="Arial" panose="020B0604020202020204" pitchFamily="34" charset="0"/>
                    </a:rPr>
                    <a:t>Các</a:t>
                  </a:r>
                  <a:r>
                    <a:rPr lang="en-US" sz="1300" dirty="0">
                      <a:solidFill>
                        <a:schemeClr val="bg1"/>
                      </a:solidFill>
                      <a:latin typeface="Arial" panose="020B0604020202020204" pitchFamily="34" charset="0"/>
                      <a:cs typeface="Arial" panose="020B0604020202020204" pitchFamily="34" charset="0"/>
                    </a:rPr>
                    <a:t> panel </a:t>
                  </a:r>
                  <a:r>
                    <a:rPr lang="en-US" sz="1300" dirty="0" err="1">
                      <a:solidFill>
                        <a:schemeClr val="bg1"/>
                      </a:solidFill>
                      <a:latin typeface="Arial" panose="020B0604020202020204" pitchFamily="34" charset="0"/>
                      <a:cs typeface="Arial" panose="020B0604020202020204" pitchFamily="34" charset="0"/>
                    </a:rPr>
                    <a:t>ung</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thư</a:t>
                  </a:r>
                  <a:r>
                    <a:rPr lang="en-US" sz="1300" dirty="0">
                      <a:solidFill>
                        <a:schemeClr val="bg1"/>
                      </a:solidFill>
                      <a:latin typeface="Arial" panose="020B0604020202020204" pitchFamily="34" charset="0"/>
                      <a:cs typeface="Arial" panose="020B0604020202020204" pitchFamily="34" charset="0"/>
                    </a:rPr>
                    <a:t> IVD – Genes2me</a:t>
                  </a:r>
                </a:p>
                <a:p>
                  <a:pPr marL="285750" indent="-285750">
                    <a:buFont typeface="Arial" panose="020B0604020202020204" pitchFamily="34" charset="0"/>
                    <a:buChar char="•"/>
                  </a:pPr>
                  <a:r>
                    <a:rPr lang="en-US" sz="1300" dirty="0" err="1">
                      <a:solidFill>
                        <a:schemeClr val="bg1"/>
                      </a:solidFill>
                      <a:latin typeface="Arial" panose="020B0604020202020204" pitchFamily="34" charset="0"/>
                      <a:cs typeface="Arial" panose="020B0604020202020204" pitchFamily="34" charset="0"/>
                    </a:rPr>
                    <a:t>Atoplex</a:t>
                  </a:r>
                  <a:r>
                    <a:rPr lang="en-US" sz="1300" dirty="0">
                      <a:solidFill>
                        <a:schemeClr val="bg1"/>
                      </a:solidFill>
                      <a:latin typeface="Arial" panose="020B0604020202020204" pitchFamily="34" charset="0"/>
                      <a:cs typeface="Arial" panose="020B0604020202020204" pitchFamily="34" charset="0"/>
                    </a:rPr>
                    <a:t>  Cancer Hotspot Panel  - MGI</a:t>
                  </a:r>
                </a:p>
                <a:p>
                  <a:pPr marL="285750" indent="-285750">
                    <a:buFont typeface="Arial" panose="020B0604020202020204" pitchFamily="34" charset="0"/>
                    <a:buChar char="•"/>
                  </a:pPr>
                  <a:r>
                    <a:rPr lang="en-US" sz="1300" dirty="0">
                      <a:solidFill>
                        <a:schemeClr val="bg1"/>
                      </a:solidFill>
                      <a:latin typeface="Arial" panose="020B0604020202020204" pitchFamily="34" charset="0"/>
                      <a:cs typeface="Arial" panose="020B0604020202020204" pitchFamily="34" charset="0"/>
                    </a:rPr>
                    <a:t>Panel </a:t>
                  </a:r>
                  <a:r>
                    <a:rPr lang="en-US" sz="1300" dirty="0" err="1">
                      <a:solidFill>
                        <a:schemeClr val="bg1"/>
                      </a:solidFill>
                      <a:latin typeface="Arial" panose="020B0604020202020204" pitchFamily="34" charset="0"/>
                      <a:cs typeface="Arial" panose="020B0604020202020204" pitchFamily="34" charset="0"/>
                    </a:rPr>
                    <a:t>ung</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thư</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tự</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thiết</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kế</a:t>
                  </a:r>
                  <a:r>
                    <a:rPr lang="en-US" sz="1300" dirty="0">
                      <a:solidFill>
                        <a:schemeClr val="bg1"/>
                      </a:solidFill>
                      <a:latin typeface="Arial" panose="020B0604020202020204" pitchFamily="34" charset="0"/>
                      <a:cs typeface="Arial" panose="020B0604020202020204" pitchFamily="34" charset="0"/>
                    </a:rPr>
                    <a:t> - Twist</a:t>
                  </a:r>
                </a:p>
              </p:txBody>
            </p:sp>
            <p:sp>
              <p:nvSpPr>
                <p:cNvPr id="19" name="Rectangle: Rounded Corners 18">
                  <a:extLst>
                    <a:ext uri="{FF2B5EF4-FFF2-40B4-BE49-F238E27FC236}">
                      <a16:creationId xmlns:a16="http://schemas.microsoft.com/office/drawing/2014/main" id="{DCC6E132-1A41-CA23-ACAB-4322E344BD63}"/>
                    </a:ext>
                  </a:extLst>
                </p:cNvPr>
                <p:cNvSpPr/>
                <p:nvPr/>
              </p:nvSpPr>
              <p:spPr>
                <a:xfrm>
                  <a:off x="6985782" y="3551442"/>
                  <a:ext cx="1816100" cy="979855"/>
                </a:xfrm>
                <a:prstGeom prst="roundRect">
                  <a:avLst/>
                </a:prstGeom>
                <a:solidFill>
                  <a:srgbClr val="00A19A"/>
                </a:solidFill>
                <a:ln>
                  <a:solidFill>
                    <a:srgbClr val="00A1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AA6E6829-0BA4-354C-FD71-26E8A0C8504F}"/>
                    </a:ext>
                  </a:extLst>
                </p:cNvPr>
                <p:cNvSpPr txBox="1"/>
                <p:nvPr/>
              </p:nvSpPr>
              <p:spPr>
                <a:xfrm>
                  <a:off x="7054713" y="3731648"/>
                  <a:ext cx="1678237" cy="492443"/>
                </a:xfrm>
                <a:prstGeom prst="rect">
                  <a:avLst/>
                </a:prstGeom>
                <a:noFill/>
              </p:spPr>
              <p:txBody>
                <a:bodyPr wrap="square" rtlCol="0">
                  <a:spAutoFit/>
                </a:bodyPr>
                <a:lstStyle/>
                <a:p>
                  <a:pPr algn="ctr"/>
                  <a:r>
                    <a:rPr lang="en-US" sz="1300" dirty="0" err="1">
                      <a:solidFill>
                        <a:schemeClr val="bg1"/>
                      </a:solidFill>
                      <a:latin typeface="Arial" panose="020B0604020202020204" pitchFamily="34" charset="0"/>
                      <a:cs typeface="Arial" panose="020B0604020202020204" pitchFamily="34" charset="0"/>
                    </a:rPr>
                    <a:t>Hệ</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máy</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giải</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trình</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tự</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thế</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hệ</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mới</a:t>
                  </a:r>
                  <a:r>
                    <a:rPr lang="en-US" sz="1300" dirty="0">
                      <a:solidFill>
                        <a:schemeClr val="bg1"/>
                      </a:solidFill>
                      <a:latin typeface="Arial" panose="020B0604020202020204" pitchFamily="34" charset="0"/>
                      <a:cs typeface="Arial" panose="020B0604020202020204" pitchFamily="34" charset="0"/>
                    </a:rPr>
                    <a:t> MGI</a:t>
                  </a:r>
                </a:p>
              </p:txBody>
            </p:sp>
            <p:sp>
              <p:nvSpPr>
                <p:cNvPr id="21" name="Rectangle: Rounded Corners 20">
                  <a:extLst>
                    <a:ext uri="{FF2B5EF4-FFF2-40B4-BE49-F238E27FC236}">
                      <a16:creationId xmlns:a16="http://schemas.microsoft.com/office/drawing/2014/main" id="{21B8F7A5-B5A0-00CD-505D-A55C5CDED53A}"/>
                    </a:ext>
                  </a:extLst>
                </p:cNvPr>
                <p:cNvSpPr/>
                <p:nvPr/>
              </p:nvSpPr>
              <p:spPr>
                <a:xfrm>
                  <a:off x="9284722" y="3539199"/>
                  <a:ext cx="1816100" cy="979855"/>
                </a:xfrm>
                <a:prstGeom prst="roundRect">
                  <a:avLst/>
                </a:prstGeom>
                <a:solidFill>
                  <a:srgbClr val="00A19A"/>
                </a:solidFill>
                <a:ln>
                  <a:solidFill>
                    <a:srgbClr val="00A19A"/>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C0D5A8ED-A7B2-35CC-9F80-B675B3631731}"/>
                    </a:ext>
                  </a:extLst>
                </p:cNvPr>
                <p:cNvSpPr txBox="1"/>
                <p:nvPr/>
              </p:nvSpPr>
              <p:spPr>
                <a:xfrm>
                  <a:off x="9353653" y="3630292"/>
                  <a:ext cx="1678237" cy="1092607"/>
                </a:xfrm>
                <a:prstGeom prst="rect">
                  <a:avLst/>
                </a:prstGeom>
                <a:noFill/>
              </p:spPr>
              <p:txBody>
                <a:bodyPr wrap="square" rtlCol="0">
                  <a:spAutoFit/>
                </a:bodyPr>
                <a:lstStyle/>
                <a:p>
                  <a:pPr algn="ctr"/>
                  <a:r>
                    <a:rPr lang="en-US" sz="1300" dirty="0" err="1">
                      <a:solidFill>
                        <a:schemeClr val="bg1"/>
                      </a:solidFill>
                      <a:latin typeface="Arial" panose="020B0604020202020204" pitchFamily="34" charset="0"/>
                      <a:cs typeface="Arial" panose="020B0604020202020204" pitchFamily="34" charset="0"/>
                    </a:rPr>
                    <a:t>Máy</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trạm</a:t>
                  </a:r>
                  <a:r>
                    <a:rPr lang="en-US" sz="1300" dirty="0">
                      <a:solidFill>
                        <a:schemeClr val="bg1"/>
                      </a:solidFill>
                      <a:latin typeface="Arial" panose="020B0604020202020204" pitchFamily="34" charset="0"/>
                      <a:cs typeface="Arial" panose="020B0604020202020204" pitchFamily="34" charset="0"/>
                    </a:rPr>
                    <a:t> </a:t>
                  </a:r>
                  <a:r>
                    <a:rPr lang="en-US" sz="1300" dirty="0" err="1">
                      <a:solidFill>
                        <a:schemeClr val="bg1"/>
                      </a:solidFill>
                      <a:latin typeface="Arial" panose="020B0604020202020204" pitchFamily="34" charset="0"/>
                      <a:cs typeface="Arial" panose="020B0604020202020204" pitchFamily="34" charset="0"/>
                    </a:rPr>
                    <a:t>MegaBolt</a:t>
                  </a:r>
                  <a:endParaRPr lang="en-US" sz="1300" dirty="0">
                    <a:solidFill>
                      <a:schemeClr val="bg1"/>
                    </a:solidFill>
                    <a:latin typeface="Arial" panose="020B0604020202020204" pitchFamily="34" charset="0"/>
                    <a:cs typeface="Arial" panose="020B0604020202020204" pitchFamily="34" charset="0"/>
                  </a:endParaRPr>
                </a:p>
                <a:p>
                  <a:pPr algn="ctr"/>
                  <a:r>
                    <a:rPr lang="en-US" sz="1300" dirty="0" err="1">
                      <a:solidFill>
                        <a:schemeClr val="bg1"/>
                      </a:solidFill>
                      <a:latin typeface="Arial" panose="020B0604020202020204" pitchFamily="34" charset="0"/>
                      <a:cs typeface="Arial" panose="020B0604020202020204" pitchFamily="34" charset="0"/>
                    </a:rPr>
                    <a:t>Varsome</a:t>
                  </a:r>
                  <a:r>
                    <a:rPr lang="en-US" sz="1300" dirty="0">
                      <a:solidFill>
                        <a:schemeClr val="bg1"/>
                      </a:solidFill>
                      <a:latin typeface="Arial" panose="020B0604020202020204" pitchFamily="34" charset="0"/>
                      <a:cs typeface="Arial" panose="020B0604020202020204" pitchFamily="34" charset="0"/>
                    </a:rPr>
                    <a:t>/ AUGMET</a:t>
                  </a:r>
                </a:p>
                <a:p>
                  <a:pPr algn="ctr"/>
                  <a:r>
                    <a:rPr lang="en-US" sz="1300" dirty="0">
                      <a:solidFill>
                        <a:schemeClr val="bg1"/>
                      </a:solidFill>
                      <a:latin typeface="Arial" panose="020B0604020202020204" pitchFamily="34" charset="0"/>
                      <a:cs typeface="Arial" panose="020B0604020202020204" pitchFamily="34" charset="0"/>
                    </a:rPr>
                    <a:t>CliSEQ-Genes2me </a:t>
                  </a:r>
                </a:p>
                <a:p>
                  <a:pPr algn="ctr"/>
                  <a:r>
                    <a:rPr lang="en-US" sz="1300" dirty="0">
                      <a:solidFill>
                        <a:schemeClr val="bg1"/>
                      </a:solidFill>
                      <a:latin typeface="Arial" panose="020B0604020202020204" pitchFamily="34" charset="0"/>
                      <a:cs typeface="Arial" panose="020B0604020202020204" pitchFamily="34" charset="0"/>
                    </a:rPr>
                    <a:t>Local server</a:t>
                  </a:r>
                </a:p>
                <a:p>
                  <a:pPr algn="ctr"/>
                  <a:endParaRPr lang="en-US" sz="1300" dirty="0">
                    <a:solidFill>
                      <a:schemeClr val="bg1"/>
                    </a:solidFill>
                    <a:latin typeface="Arial" panose="020B0604020202020204" pitchFamily="34" charset="0"/>
                    <a:cs typeface="Arial" panose="020B0604020202020204" pitchFamily="34" charset="0"/>
                  </a:endParaRPr>
                </a:p>
              </p:txBody>
            </p:sp>
          </p:grpSp>
          <p:sp>
            <p:nvSpPr>
              <p:cNvPr id="51" name="TextBox 50">
                <a:extLst>
                  <a:ext uri="{FF2B5EF4-FFF2-40B4-BE49-F238E27FC236}">
                    <a16:creationId xmlns:a16="http://schemas.microsoft.com/office/drawing/2014/main" id="{AC67179D-5FCF-C3A3-E89C-E98D85A0403A}"/>
                  </a:ext>
                </a:extLst>
              </p:cNvPr>
              <p:cNvSpPr txBox="1"/>
              <p:nvPr/>
            </p:nvSpPr>
            <p:spPr>
              <a:xfrm>
                <a:off x="9194954" y="4578372"/>
                <a:ext cx="2382551" cy="276999"/>
              </a:xfrm>
              <a:prstGeom prst="rect">
                <a:avLst/>
              </a:prstGeom>
              <a:noFill/>
            </p:spPr>
            <p:txBody>
              <a:bodyPr wrap="square" rtlCol="0">
                <a:spAutoFit/>
              </a:bodyPr>
              <a:lstStyle/>
              <a:p>
                <a:r>
                  <a:rPr lang="en-US" sz="1200" dirty="0">
                    <a:latin typeface="Arial" panose="020B0604020202020204" pitchFamily="34" charset="0"/>
                    <a:cs typeface="Arial" panose="020B0604020202020204" pitchFamily="34" charset="0"/>
                  </a:rPr>
                  <a:t>FASTQ – VCF- Clinical report</a:t>
                </a:r>
              </a:p>
            </p:txBody>
          </p:sp>
        </p:grpSp>
      </p:grpSp>
      <p:grpSp>
        <p:nvGrpSpPr>
          <p:cNvPr id="3" name="Group 2">
            <a:extLst>
              <a:ext uri="{FF2B5EF4-FFF2-40B4-BE49-F238E27FC236}">
                <a16:creationId xmlns:a16="http://schemas.microsoft.com/office/drawing/2014/main" id="{5C3F9D71-CFB1-C1AB-C20C-C2A8FD9A89D5}"/>
              </a:ext>
            </a:extLst>
          </p:cNvPr>
          <p:cNvGrpSpPr/>
          <p:nvPr/>
        </p:nvGrpSpPr>
        <p:grpSpPr>
          <a:xfrm>
            <a:off x="923916" y="627350"/>
            <a:ext cx="10429884" cy="1385876"/>
            <a:chOff x="923916" y="627350"/>
            <a:chExt cx="10429884" cy="1385876"/>
          </a:xfrm>
        </p:grpSpPr>
        <p:pic>
          <p:nvPicPr>
            <p:cNvPr id="25" name="Picture 24">
              <a:extLst>
                <a:ext uri="{FF2B5EF4-FFF2-40B4-BE49-F238E27FC236}">
                  <a16:creationId xmlns:a16="http://schemas.microsoft.com/office/drawing/2014/main" id="{9A3C026D-18C5-09FD-DD64-2576E7D39F1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269" t="23806" r="16891" b="25472"/>
            <a:stretch/>
          </p:blipFill>
          <p:spPr bwMode="auto">
            <a:xfrm>
              <a:off x="9638984" y="1155165"/>
              <a:ext cx="724198" cy="248038"/>
            </a:xfrm>
            <a:prstGeom prst="rect">
              <a:avLst/>
            </a:prstGeom>
            <a:noFill/>
            <a:ln>
              <a:noFill/>
            </a:ln>
            <a:extLst>
              <a:ext uri="{53640926-AAD7-44D8-BBD7-CCE9431645EC}">
                <a14:shadowObscured xmlns:a14="http://schemas.microsoft.com/office/drawing/2010/main"/>
              </a:ext>
            </a:extLst>
          </p:spPr>
        </p:pic>
        <p:pic>
          <p:nvPicPr>
            <p:cNvPr id="35" name="Picture 34">
              <a:extLst>
                <a:ext uri="{FF2B5EF4-FFF2-40B4-BE49-F238E27FC236}">
                  <a16:creationId xmlns:a16="http://schemas.microsoft.com/office/drawing/2014/main" id="{B40A5A6C-B81A-F73A-9CCD-CE0903262DE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269" t="23806" r="16891" b="25472"/>
            <a:stretch/>
          </p:blipFill>
          <p:spPr bwMode="auto">
            <a:xfrm>
              <a:off x="7380254" y="1091441"/>
              <a:ext cx="740900" cy="253759"/>
            </a:xfrm>
            <a:prstGeom prst="rect">
              <a:avLst/>
            </a:prstGeom>
            <a:noFill/>
            <a:ln>
              <a:noFill/>
            </a:ln>
            <a:extLst>
              <a:ext uri="{53640926-AAD7-44D8-BBD7-CCE9431645EC}">
                <a14:shadowObscured xmlns:a14="http://schemas.microsoft.com/office/drawing/2010/main"/>
              </a:ext>
            </a:extLst>
          </p:spPr>
        </p:pic>
        <p:pic>
          <p:nvPicPr>
            <p:cNvPr id="38" name="Picture 37">
              <a:extLst>
                <a:ext uri="{FF2B5EF4-FFF2-40B4-BE49-F238E27FC236}">
                  <a16:creationId xmlns:a16="http://schemas.microsoft.com/office/drawing/2014/main" id="{F0BA200C-6F98-FC96-57E0-4A6935A4E7A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269" t="23806" r="16891" b="25472"/>
            <a:stretch/>
          </p:blipFill>
          <p:spPr bwMode="auto">
            <a:xfrm>
              <a:off x="1464395" y="1110582"/>
              <a:ext cx="685015" cy="234618"/>
            </a:xfrm>
            <a:prstGeom prst="rect">
              <a:avLst/>
            </a:prstGeom>
            <a:noFill/>
            <a:ln>
              <a:noFill/>
            </a:ln>
            <a:extLst>
              <a:ext uri="{53640926-AAD7-44D8-BBD7-CCE9431645EC}">
                <a14:shadowObscured xmlns:a14="http://schemas.microsoft.com/office/drawing/2010/main"/>
              </a:ext>
            </a:extLst>
          </p:spPr>
        </p:pic>
        <p:cxnSp>
          <p:nvCxnSpPr>
            <p:cNvPr id="40" name="Straight Connector 39">
              <a:extLst>
                <a:ext uri="{FF2B5EF4-FFF2-40B4-BE49-F238E27FC236}">
                  <a16:creationId xmlns:a16="http://schemas.microsoft.com/office/drawing/2014/main" id="{E85BC706-7052-60E4-916F-C6BA069C21BD}"/>
                </a:ext>
              </a:extLst>
            </p:cNvPr>
            <p:cNvCxnSpPr>
              <a:cxnSpLocks/>
            </p:cNvCxnSpPr>
            <p:nvPr/>
          </p:nvCxnSpPr>
          <p:spPr>
            <a:xfrm flipV="1">
              <a:off x="923916" y="1971744"/>
              <a:ext cx="10429884" cy="41482"/>
            </a:xfrm>
            <a:prstGeom prst="line">
              <a:avLst/>
            </a:prstGeom>
            <a:ln>
              <a:solidFill>
                <a:srgbClr val="00A19A"/>
              </a:solidFill>
              <a:prstDash val="lgDashDot"/>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F9C3AC9A-1285-389B-56B5-1DEF53F15DD4}"/>
                </a:ext>
              </a:extLst>
            </p:cNvPr>
            <p:cNvGrpSpPr/>
            <p:nvPr/>
          </p:nvGrpSpPr>
          <p:grpSpPr>
            <a:xfrm>
              <a:off x="4289027" y="627350"/>
              <a:ext cx="1222360" cy="1274213"/>
              <a:chOff x="4143033" y="793524"/>
              <a:chExt cx="1222360" cy="1274213"/>
            </a:xfrm>
          </p:grpSpPr>
          <p:pic>
            <p:nvPicPr>
              <p:cNvPr id="45" name="Picture 2" descr="Genes2me high res logo - Health Vision">
                <a:extLst>
                  <a:ext uri="{FF2B5EF4-FFF2-40B4-BE49-F238E27FC236}">
                    <a16:creationId xmlns:a16="http://schemas.microsoft.com/office/drawing/2014/main" id="{A4D29E43-7E50-3C36-14A3-B7F54999BE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3033" y="793524"/>
                <a:ext cx="1222360" cy="3667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8" descr="Twist Bioscience | We lead innovation in DNA synthesis">
                <a:extLst>
                  <a:ext uri="{FF2B5EF4-FFF2-40B4-BE49-F238E27FC236}">
                    <a16:creationId xmlns:a16="http://schemas.microsoft.com/office/drawing/2014/main" id="{5621D5DC-264B-FA35-85CA-59654EB180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920" t="17888" r="16489" b="16263"/>
              <a:stretch/>
            </p:blipFill>
            <p:spPr bwMode="auto">
              <a:xfrm>
                <a:off x="4282093" y="1571294"/>
                <a:ext cx="957646" cy="49644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CCD2EC6B-4D13-B7C7-D2E6-2198AD0047B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7269" t="23806" r="16891" b="25472"/>
              <a:stretch/>
            </p:blipFill>
            <p:spPr bwMode="auto">
              <a:xfrm>
                <a:off x="4416709" y="1274589"/>
                <a:ext cx="688414" cy="235782"/>
              </a:xfrm>
              <a:prstGeom prst="rect">
                <a:avLst/>
              </a:prstGeom>
              <a:noFill/>
              <a:ln>
                <a:noFill/>
              </a:ln>
              <a:extLst>
                <a:ext uri="{53640926-AAD7-44D8-BBD7-CCE9431645EC}">
                  <a14:shadowObscured xmlns:a14="http://schemas.microsoft.com/office/drawing/2010/main"/>
                </a:ext>
              </a:extLst>
            </p:spPr>
          </p:pic>
        </p:grpSp>
        <p:pic>
          <p:nvPicPr>
            <p:cNvPr id="1028" name="Picture 4" descr="VarSome The Human Genomics Community">
              <a:extLst>
                <a:ext uri="{FF2B5EF4-FFF2-40B4-BE49-F238E27FC236}">
                  <a16:creationId xmlns:a16="http://schemas.microsoft.com/office/drawing/2014/main" id="{FC8991C9-BD7F-3A4A-654D-7E768700BC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34833" y="1493198"/>
              <a:ext cx="1476698" cy="399939"/>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A418BB7-5449-EEB5-4789-58389E8F3EB5}"/>
                </a:ext>
              </a:extLst>
            </p:cNvPr>
            <p:cNvCxnSpPr/>
            <p:nvPr/>
          </p:nvCxnSpPr>
          <p:spPr>
            <a:xfrm>
              <a:off x="2894879" y="670510"/>
              <a:ext cx="0" cy="11692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BB98541-FD2C-314D-5239-0636B8E4EB00}"/>
                </a:ext>
              </a:extLst>
            </p:cNvPr>
            <p:cNvCxnSpPr/>
            <p:nvPr/>
          </p:nvCxnSpPr>
          <p:spPr>
            <a:xfrm>
              <a:off x="8850734" y="647124"/>
              <a:ext cx="0" cy="1169215"/>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45A28D2-C66A-C2DE-7CAB-7C7740D2646E}"/>
                </a:ext>
              </a:extLst>
            </p:cNvPr>
            <p:cNvCxnSpPr/>
            <p:nvPr/>
          </p:nvCxnSpPr>
          <p:spPr>
            <a:xfrm>
              <a:off x="6678258" y="647124"/>
              <a:ext cx="0" cy="116921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pic>
        <p:nvPicPr>
          <p:cNvPr id="28" name="Picture 27">
            <a:extLst>
              <a:ext uri="{FF2B5EF4-FFF2-40B4-BE49-F238E27FC236}">
                <a16:creationId xmlns:a16="http://schemas.microsoft.com/office/drawing/2014/main" id="{BFC862A4-56DD-1F89-9A74-F9C4724419BE}"/>
              </a:ext>
            </a:extLst>
          </p:cNvPr>
          <p:cNvPicPr>
            <a:picLocks noChangeAspect="1"/>
          </p:cNvPicPr>
          <p:nvPr/>
        </p:nvPicPr>
        <p:blipFill rotWithShape="1">
          <a:blip r:embed="rId10"/>
          <a:srcRect t="23144"/>
          <a:stretch/>
        </p:blipFill>
        <p:spPr>
          <a:xfrm>
            <a:off x="10562382" y="1492517"/>
            <a:ext cx="1372321" cy="412646"/>
          </a:xfrm>
          <a:prstGeom prst="rect">
            <a:avLst/>
          </a:prstGeom>
        </p:spPr>
      </p:pic>
      <p:pic>
        <p:nvPicPr>
          <p:cNvPr id="32" name="Picture 31">
            <a:extLst>
              <a:ext uri="{FF2B5EF4-FFF2-40B4-BE49-F238E27FC236}">
                <a16:creationId xmlns:a16="http://schemas.microsoft.com/office/drawing/2014/main" id="{CB9874ED-0A93-3472-C894-F791CAA4FB80}"/>
              </a:ext>
            </a:extLst>
          </p:cNvPr>
          <p:cNvPicPr>
            <a:picLocks noChangeAspect="1"/>
          </p:cNvPicPr>
          <p:nvPr/>
        </p:nvPicPr>
        <p:blipFill>
          <a:blip r:embed="rId11"/>
          <a:stretch>
            <a:fillRect/>
          </a:stretch>
        </p:blipFill>
        <p:spPr>
          <a:xfrm>
            <a:off x="9373254" y="614849"/>
            <a:ext cx="1083843" cy="389506"/>
          </a:xfrm>
          <a:prstGeom prst="rect">
            <a:avLst/>
          </a:prstGeom>
        </p:spPr>
      </p:pic>
      <p:pic>
        <p:nvPicPr>
          <p:cNvPr id="29" name="Picture 28" descr="A green and black logo&#10;&#10;Description automatically generated">
            <a:extLst>
              <a:ext uri="{FF2B5EF4-FFF2-40B4-BE49-F238E27FC236}">
                <a16:creationId xmlns:a16="http://schemas.microsoft.com/office/drawing/2014/main" id="{9D9662D9-E730-9913-DA1F-57BC98683B4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72060" y="1417711"/>
            <a:ext cx="1069809" cy="450746"/>
          </a:xfrm>
          <a:prstGeom prst="rect">
            <a:avLst/>
          </a:prstGeom>
        </p:spPr>
      </p:pic>
    </p:spTree>
    <p:extLst>
      <p:ext uri="{BB962C8B-B14F-4D97-AF65-F5344CB8AC3E}">
        <p14:creationId xmlns:p14="http://schemas.microsoft.com/office/powerpoint/2010/main" val="507248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9F51E886-1BF8-CBC3-67FF-EABB66B3209B}"/>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dirty="0">
                <a:solidFill>
                  <a:schemeClr val="tx2"/>
                </a:solidFill>
              </a:rPr>
              <a:t>MGI </a:t>
            </a:r>
            <a:r>
              <a:rPr lang="en-US" sz="3600" dirty="0" err="1">
                <a:solidFill>
                  <a:schemeClr val="tx2"/>
                </a:solidFill>
              </a:rPr>
              <a:t>ATOPlex</a:t>
            </a:r>
            <a:endParaRPr lang="en-US" sz="3600" dirty="0">
              <a:solidFill>
                <a:schemeClr val="tx2"/>
              </a:solidFill>
            </a:endParaRPr>
          </a:p>
        </p:txBody>
      </p:sp>
      <p:pic>
        <p:nvPicPr>
          <p:cNvPr id="16" name="Picture 15" descr="A building with a green roof&#10;&#10;AI-generated content may be incorrect.">
            <a:extLst>
              <a:ext uri="{FF2B5EF4-FFF2-40B4-BE49-F238E27FC236}">
                <a16:creationId xmlns:a16="http://schemas.microsoft.com/office/drawing/2014/main" id="{6FAF5325-979C-47C1-4FED-4197516C822D}"/>
              </a:ext>
            </a:extLst>
          </p:cNvPr>
          <p:cNvPicPr>
            <a:picLocks noChangeAspect="1"/>
          </p:cNvPicPr>
          <p:nvPr/>
        </p:nvPicPr>
        <p:blipFill>
          <a:blip r:embed="rId2">
            <a:extLst>
              <a:ext uri="{28A0092B-C50C-407E-A947-70E740481C1C}">
                <a14:useLocalDpi xmlns:a14="http://schemas.microsoft.com/office/drawing/2010/main" val="0"/>
              </a:ext>
            </a:extLst>
          </a:blip>
          <a:srcRect t="14165"/>
          <a:stretch>
            <a:fillRect/>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Tree>
    <p:extLst>
      <p:ext uri="{BB962C8B-B14F-4D97-AF65-F5344CB8AC3E}">
        <p14:creationId xmlns:p14="http://schemas.microsoft.com/office/powerpoint/2010/main" val="444286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4AB0185-4EA2-C666-883E-823449D3DAFE}"/>
              </a:ext>
            </a:extLst>
          </p:cNvPr>
          <p:cNvSpPr>
            <a:spLocks noGrp="1"/>
          </p:cNvSpPr>
          <p:nvPr>
            <p:ph type="title"/>
          </p:nvPr>
        </p:nvSpPr>
        <p:spPr>
          <a:xfrm>
            <a:off x="838200" y="81661"/>
            <a:ext cx="10515600" cy="741299"/>
          </a:xfrm>
        </p:spPr>
        <p:txBody>
          <a:bodyPr/>
          <a:lstStyle/>
          <a:p>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Tổng</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quan</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về</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ATOPlex</a:t>
            </a:r>
            <a:endPar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endParaRPr>
          </a:p>
        </p:txBody>
      </p:sp>
      <p:pic>
        <p:nvPicPr>
          <p:cNvPr id="7" name="Content Placeholder 6" descr="A screenshot of a computer&#10;&#10;AI-generated content may be incorrect.">
            <a:extLst>
              <a:ext uri="{FF2B5EF4-FFF2-40B4-BE49-F238E27FC236}">
                <a16:creationId xmlns:a16="http://schemas.microsoft.com/office/drawing/2014/main" id="{83D7387B-E474-BC18-36DB-028502CBD9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42844" y="4169664"/>
            <a:ext cx="6489192" cy="2688336"/>
          </a:xfrm>
        </p:spPr>
      </p:pic>
      <p:pic>
        <p:nvPicPr>
          <p:cNvPr id="2050" name="Picture 2">
            <a:extLst>
              <a:ext uri="{FF2B5EF4-FFF2-40B4-BE49-F238E27FC236}">
                <a16:creationId xmlns:a16="http://schemas.microsoft.com/office/drawing/2014/main" id="{5B73326D-3701-5CB1-C865-5BD07E8BE9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22960"/>
            <a:ext cx="12192000" cy="4068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0134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33A7A-A988-8364-5332-9B3A33DC4640}"/>
              </a:ext>
            </a:extLst>
          </p:cNvPr>
          <p:cNvSpPr>
            <a:spLocks noGrp="1"/>
          </p:cNvSpPr>
          <p:nvPr>
            <p:ph type="title"/>
          </p:nvPr>
        </p:nvSpPr>
        <p:spPr>
          <a:xfrm>
            <a:off x="838200" y="365125"/>
            <a:ext cx="10515600" cy="549275"/>
          </a:xfrm>
        </p:spPr>
        <p:txBody>
          <a:bodyPr/>
          <a:lstStyle/>
          <a:p>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Ứng</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dụng</a:t>
            </a:r>
            <a:r>
              <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 </a:t>
            </a:r>
            <a:r>
              <a:rPr lang="en-US" sz="2500" b="1" dirty="0" err="1">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rPr>
              <a:t>ATOPlex</a:t>
            </a:r>
            <a:endParaRPr lang="en-US" sz="2500" b="1" dirty="0">
              <a:solidFill>
                <a:srgbClr val="00A886"/>
              </a:solidFill>
              <a:effectLst>
                <a:outerShdw blurRad="38100" dist="38100" dir="2700000" algn="tl" rotWithShape="0">
                  <a:srgbClr val="00B050">
                    <a:alpha val="39000"/>
                  </a:srgbClr>
                </a:outerShdw>
              </a:effectLst>
              <a:latin typeface="Arial" panose="020B0604020202020204" pitchFamily="34" charset="0"/>
              <a:ea typeface="+mn-ea"/>
              <a:cs typeface="Arial" panose="020B0604020202020204" pitchFamily="34" charset="0"/>
            </a:endParaRPr>
          </a:p>
        </p:txBody>
      </p:sp>
      <p:pic>
        <p:nvPicPr>
          <p:cNvPr id="3074" name="Picture 2" descr="ATOPlex multiplex PCR-based library preparation kit customized platform">
            <a:extLst>
              <a:ext uri="{FF2B5EF4-FFF2-40B4-BE49-F238E27FC236}">
                <a16:creationId xmlns:a16="http://schemas.microsoft.com/office/drawing/2014/main" id="{AD27CF3A-510A-CB70-580D-913791DC9C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2320" y="1861720"/>
            <a:ext cx="11427360" cy="3586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39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circular pattern with dots and lines&#10;&#10;Description automatically generated">
            <a:extLst>
              <a:ext uri="{FF2B5EF4-FFF2-40B4-BE49-F238E27FC236}">
                <a16:creationId xmlns:a16="http://schemas.microsoft.com/office/drawing/2014/main" id="{ABE7802F-558F-0EE0-CA85-B291ED308D94}"/>
              </a:ext>
            </a:extLst>
          </p:cNvPr>
          <p:cNvPicPr>
            <a:picLocks noChangeAspect="1"/>
          </p:cNvPicPr>
          <p:nvPr/>
        </p:nvPicPr>
        <p:blipFill rotWithShape="1">
          <a:blip r:embed="rId2"/>
          <a:srcRect l="27518" r="3535" b="9090"/>
          <a:stretch/>
        </p:blipFill>
        <p:spPr>
          <a:xfrm>
            <a:off x="20" y="10"/>
            <a:ext cx="8668492" cy="6857990"/>
          </a:xfrm>
          <a:prstGeom prst="rect">
            <a:avLst/>
          </a:prstGeom>
        </p:spPr>
      </p:pic>
      <p:sp>
        <p:nvSpPr>
          <p:cNvPr id="34" name="Rectangle 33">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4E3AE919-370C-7AFC-86EE-2FA43ABC3765}"/>
              </a:ext>
            </a:extLst>
          </p:cNvPr>
          <p:cNvSpPr>
            <a:spLocks noGrp="1"/>
          </p:cNvSpPr>
          <p:nvPr>
            <p:ph type="ctrTitle"/>
          </p:nvPr>
        </p:nvSpPr>
        <p:spPr>
          <a:xfrm>
            <a:off x="7848600" y="1122363"/>
            <a:ext cx="4023360" cy="3204134"/>
          </a:xfrm>
        </p:spPr>
        <p:txBody>
          <a:bodyPr anchor="b">
            <a:normAutofit/>
          </a:bodyPr>
          <a:lstStyle/>
          <a:p>
            <a:pPr algn="l"/>
            <a:r>
              <a:rPr lang="en-US" sz="4800" dirty="0">
                <a:solidFill>
                  <a:srgbClr val="5A277F"/>
                </a:solidFill>
              </a:rPr>
              <a:t>GENE2ME</a:t>
            </a:r>
          </a:p>
        </p:txBody>
      </p:sp>
      <p:sp>
        <p:nvSpPr>
          <p:cNvPr id="6" name="Subtitle 5">
            <a:extLst>
              <a:ext uri="{FF2B5EF4-FFF2-40B4-BE49-F238E27FC236}">
                <a16:creationId xmlns:a16="http://schemas.microsoft.com/office/drawing/2014/main" id="{3876FB83-D447-61DE-EB92-A972BC4905EE}"/>
              </a:ext>
            </a:extLst>
          </p:cNvPr>
          <p:cNvSpPr>
            <a:spLocks noGrp="1"/>
          </p:cNvSpPr>
          <p:nvPr>
            <p:ph type="subTitle" idx="1"/>
          </p:nvPr>
        </p:nvSpPr>
        <p:spPr>
          <a:xfrm>
            <a:off x="7848600" y="4872922"/>
            <a:ext cx="4023360" cy="1208141"/>
          </a:xfrm>
        </p:spPr>
        <p:txBody>
          <a:bodyPr>
            <a:normAutofit/>
          </a:bodyPr>
          <a:lstStyle/>
          <a:p>
            <a:pPr algn="l"/>
            <a:r>
              <a:rPr lang="en-US" sz="2000" dirty="0">
                <a:solidFill>
                  <a:srgbClr val="049691"/>
                </a:solidFill>
              </a:rPr>
              <a:t>GIẢI PHÁP ỨNG DỤNG NGS TRONG SÀNG LỌC/CHUẨN ĐOÁN/ ĐIỀU TRỊ UNG THƯ - IVD</a:t>
            </a:r>
          </a:p>
        </p:txBody>
      </p:sp>
      <p:sp>
        <p:nvSpPr>
          <p:cNvPr id="36" name="Rectangle 3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8" name="Rectangle 3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2" descr="Genes2me high res logo - Health Vision">
            <a:extLst>
              <a:ext uri="{FF2B5EF4-FFF2-40B4-BE49-F238E27FC236}">
                <a16:creationId xmlns:a16="http://schemas.microsoft.com/office/drawing/2014/main" id="{081CBA9A-3114-EB75-EDCA-B49FA57222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47420" y="321825"/>
            <a:ext cx="2025720" cy="607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532499"/>
      </p:ext>
    </p:extLst>
  </p:cSld>
  <p:clrMapOvr>
    <a:masterClrMapping/>
  </p:clrMapOvr>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8920</TotalTime>
  <Words>3020</Words>
  <Application>Microsoft Office PowerPoint</Application>
  <PresentationFormat>Widescreen</PresentationFormat>
  <Paragraphs>305</Paragraphs>
  <Slides>29</Slides>
  <Notes>11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Aptos</vt:lpstr>
      <vt:lpstr>Aptos (Body)</vt:lpstr>
      <vt:lpstr>Aptos Display</vt:lpstr>
      <vt:lpstr>Arial</vt:lpstr>
      <vt:lpstr>Calibri</vt:lpstr>
      <vt:lpstr>Google Sans</vt:lpstr>
      <vt:lpstr>Helvetica Neue</vt:lpstr>
      <vt:lpstr>Roboto</vt:lpstr>
      <vt:lpstr>Times New Roman</vt:lpstr>
      <vt:lpstr>Trebuchet MS</vt:lpstr>
      <vt:lpstr>Office Theme</vt:lpstr>
      <vt:lpstr>Application of DNBSEQ Technology in Screening Oncology and targeted treatment</vt:lpstr>
      <vt:lpstr>PowerPoint Presentation</vt:lpstr>
      <vt:lpstr>PowerPoint Presentation</vt:lpstr>
      <vt:lpstr>PowerPoint Presentation</vt:lpstr>
      <vt:lpstr>PowerPoint Presentation</vt:lpstr>
      <vt:lpstr>MGI ATOPlex</vt:lpstr>
      <vt:lpstr>Tổng quan về ATOPlex</vt:lpstr>
      <vt:lpstr>Ứng dụng ATOPlex</vt:lpstr>
      <vt:lpstr>GENE2ME</vt:lpstr>
      <vt:lpstr>PowerPoint Presentation</vt:lpstr>
      <vt:lpstr>PowerPoint Presentation</vt:lpstr>
      <vt:lpstr>PowerPoint Presentation</vt:lpstr>
      <vt:lpstr>TWIST BIOSCIENCE</vt:lpstr>
      <vt:lpstr>PowerPoint Presentation</vt:lpstr>
      <vt:lpstr>PowerPoint Presentation</vt:lpstr>
      <vt:lpstr>GIẢI PHÁP SÀNG LỌC VÀ ĐIỀU TRỊ UNG THƯ – TWIST - RUO</vt:lpstr>
      <vt:lpstr>TWIST- MRD Rapid 500 Panel, 12 test</vt:lpstr>
      <vt:lpstr>Sàng lọc ctDNA dựa trên Methylation</vt:lpstr>
      <vt:lpstr>So sánh phương pháp Bisulfite và Enzymatic Methylation conversion</vt:lpstr>
      <vt:lpstr>NANODIGMBIO</vt:lpstr>
      <vt:lpstr>So sánh Twist Methylome với Epic Array</vt:lpstr>
      <vt:lpstr>PowerPoint Presentation</vt:lpstr>
      <vt:lpstr>Phân tích dữ liệu và báo cáo</vt:lpstr>
      <vt:lpstr>Phân tích dữ liệu NGS</vt:lpstr>
      <vt:lpstr>Một số cơ sở dữ liệu phổ biến cho ung thư</vt:lpstr>
      <vt:lpstr>PowerPoint Presentation</vt:lpstr>
      <vt:lpstr>PowerPoint Presentation</vt:lpstr>
      <vt:lpstr>TỔNG KẾT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Discovery Covid-19 genome with PacBio- long read sequencing</dc:title>
  <dc:creator>Van Huynh</dc:creator>
  <cp:lastModifiedBy>Le Tung Lam</cp:lastModifiedBy>
  <cp:revision>353</cp:revision>
  <dcterms:created xsi:type="dcterms:W3CDTF">2022-04-27T07:55:44Z</dcterms:created>
  <dcterms:modified xsi:type="dcterms:W3CDTF">2025-06-01T13:55:24Z</dcterms:modified>
</cp:coreProperties>
</file>